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5D8746-9FCA-4127-8967-224A541D6F1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webpack.config.js配置文件" id="{A84CB1DD-F6E3-4686-877E-33B0DEF181D7}">
          <p14:sldIdLst>
            <p14:sldId id="265"/>
            <p14:sldId id="266"/>
            <p14:sldId id="267"/>
          </p14:sldIdLst>
        </p14:section>
        <p14:section name="loader" id="{8CEB34BB-31E1-47E0-8024-76C8AA75E29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en-US" altLang="zh-CN" sz="6000" b="1" dirty="0">
              <a:solidFill>
                <a:srgbClr val="2E74D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9.tiff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1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1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7.tiff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1.tiff"/><Relationship Id="rId1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hyperlink" Target="http://cn.vuejs.org/v2/guide/installation.html#%E5%AF%B9%E4%B8%8D%E5%90%8C%E6%9E%84%E5%BB%BA%E7%89%88%E6%9C%AC%E7%9A%84%E8%A7%A3%E9%87%8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1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1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入口和出口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我们考虑一下，如果每次使用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的命令都需要写上入口和出口作为参数，就非常麻烦，有没有一种方法可以将这两个参数写到配置中，在运行时，直接读取呢？</a:t>
            </a:r>
            <a:endParaRPr lang="en-US" altLang="zh-CN" sz="1600" dirty="0"/>
          </a:p>
          <a:p>
            <a:r>
              <a:rPr lang="zh-CN" altLang="en-US" sz="1600" dirty="0"/>
              <a:t>当然可以，就是创建一个</a:t>
            </a:r>
            <a:r>
              <a:rPr lang="en-US" altLang="zh-CN" sz="1600" dirty="0"/>
              <a:t>webpack.config.js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lvl="1"/>
            <a:r>
              <a:rPr lang="zh-CN" altLang="en-US" sz="1400" dirty="0"/>
              <a:t>注意文件只能采用</a:t>
            </a:r>
            <a:r>
              <a:rPr lang="en-US" altLang="zh-CN" sz="1400" dirty="0"/>
              <a:t>common.js</a:t>
            </a:r>
            <a:r>
              <a:rPr lang="zh-CN" altLang="en-US" sz="1400" dirty="0"/>
              <a:t>写法。不可以用</a:t>
            </a:r>
            <a:r>
              <a:rPr lang="en-US" altLang="zh-CN" sz="1400" dirty="0"/>
              <a:t>es6</a:t>
            </a:r>
            <a:r>
              <a:rPr lang="zh-CN" altLang="en-US" sz="1400" dirty="0"/>
              <a:t>模块化块，因为</a:t>
            </a:r>
            <a:r>
              <a:rPr lang="en-US" altLang="zh-CN" sz="1400" dirty="0"/>
              <a:t>node</a:t>
            </a:r>
            <a:r>
              <a:rPr lang="zh-CN" altLang="en-US" sz="1400" dirty="0"/>
              <a:t>天生支持</a:t>
            </a:r>
            <a:r>
              <a:rPr lang="en-US" altLang="zh-CN" sz="1400" dirty="0"/>
              <a:t>common.js</a:t>
            </a:r>
            <a:endParaRPr lang="zh-CN" altLang="en-US" sz="1400" dirty="0"/>
          </a:p>
          <a:p>
            <a:endParaRPr kumimoji="1" lang="zh-CN" altLang="en-US" sz="16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26" y="2420227"/>
            <a:ext cx="74295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局部安装</a:t>
            </a:r>
            <a:r>
              <a:rPr kumimoji="1" lang="en-US" altLang="zh-CN" dirty="0"/>
              <a:t>webpack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目前，我们使用的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是全局的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，如果我们想使用局部来打包呢？</a:t>
            </a:r>
            <a:endParaRPr lang="zh-CN" altLang="en-US" sz="1600" dirty="0"/>
          </a:p>
          <a:p>
            <a:pPr lvl="1"/>
            <a:r>
              <a:rPr lang="zh-CN" altLang="en-US" sz="1600" dirty="0"/>
              <a:t>因为一个项目往往依赖特定的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版本，全局的版本可能很这个项目的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版本不一致，导出打包出现问题。</a:t>
            </a:r>
            <a:endParaRPr lang="zh-CN" altLang="en-US" sz="1600" dirty="0"/>
          </a:p>
          <a:p>
            <a:pPr lvl="1"/>
            <a:r>
              <a:rPr lang="zh-CN" altLang="en-US" sz="1600" dirty="0"/>
              <a:t>所以通常一个项目，都有自己局部的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r>
              <a:rPr lang="zh-CN" altLang="en-US" sz="1600" dirty="0"/>
              <a:t>第一步，项目中需要安装自己局部的</a:t>
            </a:r>
            <a:r>
              <a:rPr lang="en-US" altLang="zh-CN" sz="1600" dirty="0"/>
              <a:t>webpack</a:t>
            </a:r>
            <a:endParaRPr lang="en-US" altLang="zh-CN" sz="1600" dirty="0"/>
          </a:p>
          <a:p>
            <a:pPr lvl="1"/>
            <a:r>
              <a:rPr lang="zh-CN" altLang="en-US" sz="1600" dirty="0"/>
              <a:t>这里我们让局部安装</a:t>
            </a:r>
            <a:r>
              <a:rPr lang="en-US" altLang="zh-CN" sz="1600" dirty="0"/>
              <a:t>webpack3.6.0</a:t>
            </a:r>
            <a:endParaRPr lang="en-US" altLang="zh-CN" sz="1600" dirty="0"/>
          </a:p>
          <a:p>
            <a:pPr lvl="1"/>
            <a:r>
              <a:rPr lang="en-US" altLang="zh-CN" sz="1600" dirty="0"/>
              <a:t>Vue CLI3</a:t>
            </a:r>
            <a:r>
              <a:rPr lang="zh-CN" altLang="en-US" sz="1600" dirty="0"/>
              <a:t>中已经升级到</a:t>
            </a:r>
            <a:r>
              <a:rPr lang="en-US" altLang="zh-CN" sz="1600" dirty="0"/>
              <a:t>webpack4</a:t>
            </a:r>
            <a:r>
              <a:rPr lang="zh-CN" altLang="en-US" sz="1600" dirty="0"/>
              <a:t>，但是它将配置文件隐藏了起来，所以查看起来不是很方便。</a:t>
            </a:r>
            <a:endParaRPr lang="zh-CN" altLang="en-US" sz="1600" dirty="0"/>
          </a:p>
          <a:p>
            <a:endParaRPr lang="en-US" altLang="zh-CN" sz="1600" dirty="0"/>
          </a:p>
          <a:p>
            <a:r>
              <a:rPr lang="zh-CN" altLang="en-US" sz="1600" dirty="0"/>
              <a:t>第二步，通过</a:t>
            </a:r>
            <a:r>
              <a:rPr lang="en-US" altLang="zh-CN" sz="1600" dirty="0" err="1"/>
              <a:t>node_modules</a:t>
            </a:r>
            <a:r>
              <a:rPr lang="en-US" altLang="zh-CN" sz="1600" dirty="0"/>
              <a:t>/.bin/webpack</a:t>
            </a:r>
            <a:r>
              <a:rPr lang="zh-CN" altLang="en-US" sz="1600" dirty="0"/>
              <a:t>启动</a:t>
            </a:r>
            <a:r>
              <a:rPr lang="en-US" altLang="zh-CN" sz="1600" dirty="0"/>
              <a:t>webpack</a:t>
            </a:r>
            <a:r>
              <a:rPr lang="zh-CN" altLang="en-US" sz="1600" dirty="0"/>
              <a:t>打包</a:t>
            </a:r>
            <a:endParaRPr kumimoji="1" lang="zh-CN" altLang="en-US" sz="16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317" y="2594219"/>
            <a:ext cx="4038600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36" y="3603382"/>
            <a:ext cx="2755900" cy="31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6" y="3603382"/>
            <a:ext cx="5425162" cy="2135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 err="1"/>
              <a:t>package.json</a:t>
            </a:r>
            <a:r>
              <a:rPr lang="zh-CN" altLang="en-US" dirty="0"/>
              <a:t>中定义启动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但是，每次执行都敲这么一长串有没有觉得不方便呢？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，我们可以在</a:t>
            </a:r>
            <a:r>
              <a:rPr lang="en-US" altLang="zh-CN" dirty="0" err="1"/>
              <a:t>package.json</a:t>
            </a:r>
            <a:r>
              <a:rPr lang="zh-CN" altLang="en-US" dirty="0"/>
              <a:t>的</a:t>
            </a:r>
            <a:r>
              <a:rPr lang="en-US" altLang="zh-CN" dirty="0"/>
              <a:t>scripts</a:t>
            </a:r>
            <a:r>
              <a:rPr lang="zh-CN" altLang="en-US" dirty="0"/>
              <a:t>中定义自己的执行脚本。</a:t>
            </a:r>
            <a:endParaRPr lang="en-US" altLang="zh-CN" dirty="0"/>
          </a:p>
          <a:p>
            <a:r>
              <a:rPr lang="en-US" altLang="zh-CN" dirty="0" err="1"/>
              <a:t>package.json</a:t>
            </a:r>
            <a:r>
              <a:rPr lang="zh-CN" altLang="en-US" dirty="0"/>
              <a:t>中的</a:t>
            </a:r>
            <a:r>
              <a:rPr lang="en-US" altLang="zh-CN" dirty="0"/>
              <a:t>scripts</a:t>
            </a:r>
            <a:r>
              <a:rPr lang="zh-CN" altLang="en-US" dirty="0"/>
              <a:t>的脚本在执行时，会按照一定的顺序寻找命令对应的位置。</a:t>
            </a:r>
            <a:endParaRPr lang="zh-CN" altLang="en-US" dirty="0"/>
          </a:p>
          <a:p>
            <a:pPr lvl="1"/>
            <a:r>
              <a:rPr lang="zh-CN" altLang="en-US" dirty="0"/>
              <a:t>首先，会寻找本地的</a:t>
            </a:r>
            <a:r>
              <a:rPr lang="en-US" altLang="zh-CN" dirty="0" err="1"/>
              <a:t>node_modules</a:t>
            </a:r>
            <a:r>
              <a:rPr lang="en-US" altLang="zh-CN" dirty="0"/>
              <a:t>/.bin</a:t>
            </a:r>
            <a:r>
              <a:rPr lang="zh-CN" altLang="en-US" dirty="0"/>
              <a:t>路径中对应的命令。</a:t>
            </a:r>
            <a:endParaRPr lang="zh-CN" altLang="en-US" dirty="0"/>
          </a:p>
          <a:p>
            <a:pPr lvl="1"/>
            <a:r>
              <a:rPr lang="zh-CN" altLang="en-US" dirty="0"/>
              <a:t>如果没有找到，会去全局的环境变量中寻找。</a:t>
            </a:r>
            <a:endParaRPr lang="zh-CN" altLang="en-US" dirty="0"/>
          </a:p>
          <a:p>
            <a:pPr lvl="1"/>
            <a:r>
              <a:rPr lang="zh-CN" altLang="en-US" dirty="0"/>
              <a:t>如何执行我们的</a:t>
            </a:r>
            <a:r>
              <a:rPr lang="en-US" altLang="zh-CN" dirty="0"/>
              <a:t>build</a:t>
            </a:r>
            <a:r>
              <a:rPr lang="zh-CN" altLang="en-US" dirty="0"/>
              <a:t>指令呢？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619" y="2989685"/>
            <a:ext cx="1993900" cy="36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11" y="2989685"/>
            <a:ext cx="4688715" cy="3203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loader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en-US" altLang="zh-CN" dirty="0"/>
              <a:t>loader</a:t>
            </a:r>
            <a:r>
              <a:rPr lang="zh-CN" altLang="en-US" dirty="0"/>
              <a:t>是</a:t>
            </a:r>
            <a:r>
              <a:rPr lang="en-US" altLang="zh-CN" dirty="0"/>
              <a:t>webpack</a:t>
            </a:r>
            <a:r>
              <a:rPr lang="zh-CN" altLang="en-US" dirty="0"/>
              <a:t>中一个非常核心的概念。</a:t>
            </a:r>
            <a:endParaRPr lang="en-US" altLang="zh-CN" dirty="0"/>
          </a:p>
          <a:p>
            <a:r>
              <a:rPr lang="en-US" altLang="zh-CN" dirty="0"/>
              <a:t>webpack</a:t>
            </a:r>
            <a:r>
              <a:rPr lang="zh-CN" altLang="en-US" dirty="0"/>
              <a:t>用来做什么呢？</a:t>
            </a:r>
            <a:endParaRPr lang="zh-CN" altLang="en-US" dirty="0"/>
          </a:p>
          <a:p>
            <a:pPr lvl="1"/>
            <a:r>
              <a:rPr lang="zh-CN" altLang="en-US" dirty="0"/>
              <a:t>在我们之前的实例中，我们主要是用</a:t>
            </a:r>
            <a:r>
              <a:rPr lang="en-US" altLang="zh-CN" dirty="0"/>
              <a:t>webpack</a:t>
            </a:r>
            <a:r>
              <a:rPr lang="zh-CN" altLang="en-US" dirty="0"/>
              <a:t>来处理我们写的</a:t>
            </a:r>
            <a:r>
              <a:rPr lang="en-US" altLang="zh-CN" dirty="0" err="1"/>
              <a:t>js</a:t>
            </a:r>
            <a:r>
              <a:rPr lang="zh-CN" altLang="en-US" dirty="0"/>
              <a:t>代码，并且</a:t>
            </a:r>
            <a:r>
              <a:rPr lang="en-US" altLang="zh-CN" dirty="0"/>
              <a:t>webpack</a:t>
            </a:r>
            <a:r>
              <a:rPr lang="zh-CN" altLang="en-US" dirty="0"/>
              <a:t>会自动处理</a:t>
            </a:r>
            <a:r>
              <a:rPr lang="en-US" altLang="zh-CN" dirty="0" err="1"/>
              <a:t>js</a:t>
            </a:r>
            <a:r>
              <a:rPr lang="zh-CN" altLang="en-US" dirty="0"/>
              <a:t>之间相关的依赖。</a:t>
            </a:r>
            <a:endParaRPr lang="zh-CN" altLang="en-US" dirty="0"/>
          </a:p>
          <a:p>
            <a:pPr lvl="1"/>
            <a:r>
              <a:rPr lang="zh-CN" altLang="en-US" dirty="0"/>
              <a:t>但是，在开发中我们不仅仅有基本的</a:t>
            </a:r>
            <a:r>
              <a:rPr lang="en-US" altLang="zh-CN" dirty="0" err="1"/>
              <a:t>js</a:t>
            </a:r>
            <a:r>
              <a:rPr lang="zh-CN" altLang="en-US" dirty="0"/>
              <a:t>代码处理，我们也需要加载</a:t>
            </a:r>
            <a:r>
              <a:rPr lang="en-US" altLang="zh-CN" dirty="0" err="1"/>
              <a:t>css</a:t>
            </a:r>
            <a:r>
              <a:rPr lang="zh-CN" altLang="en-US" dirty="0"/>
              <a:t>、图片，也包括一些高级的将</a:t>
            </a:r>
            <a:r>
              <a:rPr lang="en-US" altLang="zh-CN" dirty="0"/>
              <a:t>ES6</a:t>
            </a:r>
            <a:r>
              <a:rPr lang="zh-CN" altLang="en-US" dirty="0"/>
              <a:t>转成</a:t>
            </a:r>
            <a:r>
              <a:rPr lang="en-US" altLang="zh-CN" dirty="0"/>
              <a:t>ES5</a:t>
            </a:r>
            <a:r>
              <a:rPr lang="zh-CN" altLang="en-US" dirty="0"/>
              <a:t>代码，将</a:t>
            </a:r>
            <a:r>
              <a:rPr lang="en-US" altLang="zh-CN" dirty="0"/>
              <a:t>TypeScript</a:t>
            </a:r>
            <a:r>
              <a:rPr lang="zh-CN" altLang="en-US" dirty="0"/>
              <a:t>转成</a:t>
            </a:r>
            <a:r>
              <a:rPr lang="en-US" altLang="zh-CN" dirty="0"/>
              <a:t>ES5</a:t>
            </a:r>
            <a:r>
              <a:rPr lang="zh-CN" altLang="en-US" dirty="0"/>
              <a:t>代码，将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less</a:t>
            </a:r>
            <a:r>
              <a:rPr lang="zh-CN" altLang="en-US" dirty="0"/>
              <a:t>转成</a:t>
            </a:r>
            <a:r>
              <a:rPr lang="en-US" altLang="zh-CN" dirty="0" err="1"/>
              <a:t>css</a:t>
            </a:r>
            <a:r>
              <a:rPr lang="zh-CN" altLang="en-US" dirty="0"/>
              <a:t>，将</a:t>
            </a:r>
            <a:r>
              <a:rPr lang="en-US" altLang="zh-CN" dirty="0"/>
              <a:t>.</a:t>
            </a:r>
            <a:r>
              <a:rPr lang="en-US" altLang="zh-CN" dirty="0" err="1"/>
              <a:t>jsx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zh-CN" altLang="en-US" dirty="0"/>
              <a:t>文件转成</a:t>
            </a:r>
            <a:r>
              <a:rPr lang="en-US" altLang="zh-CN" dirty="0" err="1"/>
              <a:t>js</a:t>
            </a:r>
            <a:r>
              <a:rPr lang="zh-CN" altLang="en-US" dirty="0"/>
              <a:t>文件等等。</a:t>
            </a:r>
            <a:endParaRPr lang="zh-CN" altLang="en-US" dirty="0"/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webpack</a:t>
            </a:r>
            <a:r>
              <a:rPr lang="zh-CN" altLang="en-US" dirty="0"/>
              <a:t>本身的能力来说，对于这些转化是不支持的。</a:t>
            </a:r>
            <a:endParaRPr lang="zh-CN" altLang="en-US" dirty="0"/>
          </a:p>
          <a:p>
            <a:pPr lvl="1"/>
            <a:r>
              <a:rPr lang="zh-CN" altLang="en-US" dirty="0"/>
              <a:t>那怎么办呢？给</a:t>
            </a:r>
            <a:r>
              <a:rPr lang="en-US" altLang="zh-CN" dirty="0"/>
              <a:t>webpack</a:t>
            </a:r>
            <a:r>
              <a:rPr lang="zh-CN" altLang="en-US" dirty="0"/>
              <a:t>扩展对应的</a:t>
            </a:r>
            <a:r>
              <a:rPr lang="en-US" altLang="zh-CN" dirty="0"/>
              <a:t>loader</a:t>
            </a:r>
            <a:r>
              <a:rPr lang="zh-CN" altLang="en-US" dirty="0"/>
              <a:t>就可以啦。</a:t>
            </a:r>
            <a:endParaRPr lang="en-US" altLang="zh-CN" dirty="0"/>
          </a:p>
          <a:p>
            <a:r>
              <a:rPr lang="en-US" altLang="zh-CN" dirty="0"/>
              <a:t>loader</a:t>
            </a:r>
            <a:r>
              <a:rPr lang="zh-CN" altLang="en-US" dirty="0"/>
              <a:t>使用过程：</a:t>
            </a:r>
            <a:endParaRPr lang="zh-CN" altLang="en-US" dirty="0"/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loader</a:t>
            </a:r>
            <a:endParaRPr lang="en-US" altLang="zh-CN" dirty="0"/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modules</a:t>
            </a:r>
            <a:r>
              <a:rPr lang="zh-CN" altLang="en-US" dirty="0"/>
              <a:t>关键字下进行配置</a:t>
            </a:r>
            <a:endParaRPr lang="zh-CN" altLang="en-US" dirty="0"/>
          </a:p>
          <a:p>
            <a:r>
              <a:rPr lang="zh-CN" altLang="en-US" dirty="0"/>
              <a:t>大部分</a:t>
            </a:r>
            <a:r>
              <a:rPr lang="en-US" altLang="zh-CN" dirty="0"/>
              <a:t>loader</a:t>
            </a:r>
            <a:r>
              <a:rPr lang="zh-CN" altLang="en-US" dirty="0"/>
              <a:t>我们都可以在</a:t>
            </a:r>
            <a:r>
              <a:rPr lang="en-US" altLang="zh-CN" dirty="0"/>
              <a:t>webpack</a:t>
            </a:r>
            <a:r>
              <a:rPr lang="zh-CN" altLang="en-US" dirty="0"/>
              <a:t>的官网中找到，并且学习对应的用法。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css</a:t>
            </a:r>
            <a:r>
              <a:rPr kumimoji="1" lang="zh-CN" altLang="en-US" dirty="0"/>
              <a:t>文件处理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项目开发过程中，我们必然需要添加很多的样式，而样式我们往往写到一个单独的文件中。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src</a:t>
            </a:r>
            <a:r>
              <a:rPr lang="zh-CN" altLang="en-US" dirty="0"/>
              <a:t>目录中，创建一个</a:t>
            </a:r>
            <a:r>
              <a:rPr lang="en-US" altLang="zh-CN" dirty="0" err="1"/>
              <a:t>css</a:t>
            </a:r>
            <a:r>
              <a:rPr lang="zh-CN" altLang="en-US" dirty="0"/>
              <a:t>文件，其中创建一个</a:t>
            </a:r>
            <a:r>
              <a:rPr lang="en-US" altLang="zh-CN" dirty="0"/>
              <a:t>normal.css</a:t>
            </a:r>
            <a:r>
              <a:rPr lang="zh-CN" altLang="en-US" dirty="0"/>
              <a:t>文件。</a:t>
            </a:r>
            <a:endParaRPr lang="zh-CN" altLang="en-US" dirty="0"/>
          </a:p>
          <a:p>
            <a:pPr lvl="1"/>
            <a:r>
              <a:rPr lang="zh-CN" altLang="en-US" dirty="0"/>
              <a:t>我们也可以重新组织文件的目录结构，将零散的</a:t>
            </a:r>
            <a:r>
              <a:rPr lang="en-US" altLang="zh-CN" dirty="0" err="1"/>
              <a:t>js</a:t>
            </a:r>
            <a:r>
              <a:rPr lang="zh-CN" altLang="en-US" dirty="0"/>
              <a:t>文件放在一个</a:t>
            </a:r>
            <a:r>
              <a:rPr lang="en-US" altLang="zh-CN" dirty="0" err="1"/>
              <a:t>js</a:t>
            </a:r>
            <a:r>
              <a:rPr lang="zh-CN" altLang="en-US" dirty="0"/>
              <a:t>文件夹中。</a:t>
            </a:r>
            <a:endParaRPr lang="zh-CN" altLang="en-US" dirty="0"/>
          </a:p>
          <a:p>
            <a:r>
              <a:rPr lang="en-US" altLang="zh-CN" dirty="0"/>
              <a:t>normal.css</a:t>
            </a:r>
            <a:r>
              <a:rPr lang="zh-CN" altLang="en-US" dirty="0"/>
              <a:t>中的代码非常简单，就是将</a:t>
            </a:r>
            <a:r>
              <a:rPr lang="en-US" altLang="zh-CN" dirty="0"/>
              <a:t>body</a:t>
            </a:r>
            <a:r>
              <a:rPr lang="zh-CN" altLang="en-US" dirty="0"/>
              <a:t>设置为</a:t>
            </a:r>
            <a:r>
              <a:rPr lang="en-US" altLang="zh-CN" dirty="0"/>
              <a:t>red</a:t>
            </a:r>
            <a:endParaRPr lang="zh-CN" altLang="en-US" dirty="0"/>
          </a:p>
          <a:p>
            <a:r>
              <a:rPr lang="zh-CN" altLang="en-US" dirty="0"/>
              <a:t>但是，这个时候</a:t>
            </a:r>
            <a:r>
              <a:rPr lang="en-US" altLang="zh-CN" dirty="0"/>
              <a:t>normal.css</a:t>
            </a:r>
            <a:r>
              <a:rPr lang="zh-CN" altLang="en-US" dirty="0"/>
              <a:t>中的样式会生效吗？</a:t>
            </a:r>
            <a:endParaRPr lang="zh-CN" altLang="en-US" dirty="0"/>
          </a:p>
          <a:p>
            <a:pPr lvl="1"/>
            <a:r>
              <a:rPr lang="zh-CN" altLang="en-US" dirty="0"/>
              <a:t>当然不会，因为我们压根就没有引用它。</a:t>
            </a:r>
            <a:endParaRPr lang="zh-CN" altLang="en-US" dirty="0"/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也不可能找到它，因为我们只有一个入口，</a:t>
            </a:r>
            <a:r>
              <a:rPr lang="en-US" altLang="zh-CN" dirty="0"/>
              <a:t>webpack</a:t>
            </a:r>
            <a:r>
              <a:rPr lang="zh-CN" altLang="en-US" dirty="0"/>
              <a:t>会从入口开始查找其他依赖的文件。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在入口文件中引用：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26" y="4223615"/>
            <a:ext cx="4019775" cy="23934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01" y="4223615"/>
            <a:ext cx="2670753" cy="704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54" y="4223615"/>
            <a:ext cx="4780771" cy="20006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css</a:t>
            </a:r>
            <a:r>
              <a:rPr kumimoji="1" lang="zh-CN" altLang="en-US" dirty="0"/>
              <a:t>文件处理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dirty="0"/>
              <a:t>打包报错信息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重新打包，会出现如下错误：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这个错误告诉我们：加载</a:t>
            </a:r>
            <a:r>
              <a:rPr kumimoji="1" lang="en-US" altLang="zh-CN" dirty="0"/>
              <a:t>normal.css</a:t>
            </a:r>
            <a:r>
              <a:rPr kumimoji="1" lang="zh-CN" altLang="en-US" dirty="0"/>
              <a:t>文件必须有对应的</a:t>
            </a:r>
            <a:r>
              <a:rPr kumimoji="1" lang="en-US" altLang="zh-CN" dirty="0"/>
              <a:t>loader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13" y="1266971"/>
            <a:ext cx="10113877" cy="28475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文件处理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webpack</a:t>
            </a:r>
            <a:r>
              <a:rPr lang="zh-CN" altLang="en-US" dirty="0"/>
              <a:t>的官方中，我们可以找到如下关于样式的</a:t>
            </a:r>
            <a:r>
              <a:rPr lang="en-US" altLang="zh-CN" dirty="0"/>
              <a:t>loader</a:t>
            </a:r>
            <a:r>
              <a:rPr lang="zh-CN" altLang="en-US" dirty="0"/>
              <a:t>使用方法：</a:t>
            </a:r>
            <a:endParaRPr lang="en-US" altLang="zh-CN" dirty="0"/>
          </a:p>
          <a:p>
            <a:r>
              <a:rPr lang="zh-CN" altLang="en-US" dirty="0"/>
              <a:t>按照官方配置</a:t>
            </a:r>
            <a:r>
              <a:rPr lang="en-US" altLang="zh-CN" dirty="0"/>
              <a:t>webpack.config.js</a:t>
            </a:r>
            <a:r>
              <a:rPr lang="zh-CN" altLang="en-US" dirty="0"/>
              <a:t>文件</a:t>
            </a:r>
            <a:endParaRPr lang="zh-CN" altLang="en-US" dirty="0"/>
          </a:p>
          <a:p>
            <a:pPr lvl="1"/>
            <a:r>
              <a:rPr lang="zh-CN" altLang="en-US" dirty="0"/>
              <a:t>注意：配置中有一个</a:t>
            </a:r>
            <a:r>
              <a:rPr lang="en-US" altLang="zh-CN" dirty="0"/>
              <a:t>style-loader</a:t>
            </a:r>
            <a:r>
              <a:rPr lang="zh-CN" altLang="en-US" dirty="0"/>
              <a:t>，我们并不知道它是什么，所以可以暂时不进行配置。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重新打包项目：</a:t>
            </a:r>
            <a:endParaRPr lang="en-US" altLang="zh-CN" dirty="0"/>
          </a:p>
          <a:p>
            <a:r>
              <a:rPr lang="zh-CN" altLang="en-US" dirty="0"/>
              <a:t>但是，运行</a:t>
            </a:r>
            <a:r>
              <a:rPr lang="en-US" altLang="zh-CN" dirty="0"/>
              <a:t>index.html</a:t>
            </a:r>
            <a:r>
              <a:rPr lang="zh-CN" altLang="en-US" dirty="0"/>
              <a:t>，你会发现样式并没有生效。</a:t>
            </a:r>
            <a:endParaRPr lang="zh-CN" altLang="en-US" dirty="0"/>
          </a:p>
          <a:p>
            <a:pPr lvl="1"/>
            <a:r>
              <a:rPr lang="zh-CN" altLang="en-US" dirty="0"/>
              <a:t>原因是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只负责加载</a:t>
            </a:r>
            <a:r>
              <a:rPr lang="en-US" altLang="zh-CN" dirty="0" err="1"/>
              <a:t>css</a:t>
            </a:r>
            <a:r>
              <a:rPr lang="zh-CN" altLang="en-US" dirty="0"/>
              <a:t>文件，但是并不负责将</a:t>
            </a:r>
            <a:r>
              <a:rPr lang="en-US" altLang="zh-CN" dirty="0" err="1"/>
              <a:t>css</a:t>
            </a:r>
            <a:r>
              <a:rPr lang="zh-CN" altLang="en-US" dirty="0"/>
              <a:t>具体样式嵌入到文档中。</a:t>
            </a:r>
            <a:endParaRPr lang="zh-CN" altLang="en-US" dirty="0"/>
          </a:p>
          <a:p>
            <a:pPr lvl="1"/>
            <a:r>
              <a:rPr lang="zh-CN" altLang="en-US" dirty="0"/>
              <a:t>这个时候，我们还需要一个</a:t>
            </a:r>
            <a:r>
              <a:rPr lang="en-US" altLang="zh-CN" dirty="0"/>
              <a:t>style-loader</a:t>
            </a:r>
            <a:r>
              <a:rPr lang="zh-CN" altLang="en-US" dirty="0"/>
              <a:t>帮助我们处理。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9" y="3796200"/>
            <a:ext cx="4401733" cy="284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79" y="3824668"/>
            <a:ext cx="5609274" cy="1804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文件处理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style-loader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5152106" cy="5980988"/>
          </a:xfrm>
        </p:spPr>
        <p:txBody>
          <a:bodyPr/>
          <a:lstStyle/>
          <a:p>
            <a:r>
              <a:rPr lang="zh-CN" altLang="en-US" dirty="0"/>
              <a:t>我们来安装</a:t>
            </a:r>
            <a:r>
              <a:rPr lang="en-US" altLang="zh-CN" dirty="0"/>
              <a:t>style-loader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注意：</a:t>
            </a:r>
            <a:r>
              <a:rPr lang="en-US" altLang="zh-CN" dirty="0"/>
              <a:t>style-loader</a:t>
            </a:r>
            <a:r>
              <a:rPr lang="zh-CN" altLang="en-US" dirty="0"/>
              <a:t>需要放在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的前面。</a:t>
            </a:r>
            <a:endParaRPr lang="zh-CN" altLang="en-US" dirty="0"/>
          </a:p>
          <a:p>
            <a:r>
              <a:rPr lang="zh-CN" altLang="en-US" dirty="0"/>
              <a:t>疑惑：不对吧？按照我们的逻辑，在处理</a:t>
            </a:r>
            <a:r>
              <a:rPr lang="en-US" altLang="zh-CN" dirty="0" err="1"/>
              <a:t>css</a:t>
            </a:r>
            <a:r>
              <a:rPr lang="zh-CN" altLang="en-US" dirty="0"/>
              <a:t>文件过程中，应该是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先加载</a:t>
            </a:r>
            <a:r>
              <a:rPr lang="en-US" altLang="zh-CN" dirty="0" err="1"/>
              <a:t>css</a:t>
            </a:r>
            <a:r>
              <a:rPr lang="zh-CN" altLang="en-US" dirty="0"/>
              <a:t>文件，再由</a:t>
            </a:r>
            <a:r>
              <a:rPr lang="en-US" altLang="zh-CN" dirty="0"/>
              <a:t>style-loader</a:t>
            </a:r>
            <a:r>
              <a:rPr lang="zh-CN" altLang="en-US" dirty="0"/>
              <a:t>来进行进一步的处理，为什么会将</a:t>
            </a:r>
            <a:r>
              <a:rPr lang="en-US" altLang="zh-CN" dirty="0"/>
              <a:t>style-loader</a:t>
            </a:r>
            <a:r>
              <a:rPr lang="zh-CN" altLang="en-US" dirty="0"/>
              <a:t>放在前面呢？</a:t>
            </a:r>
            <a:endParaRPr lang="zh-CN" altLang="en-US" dirty="0"/>
          </a:p>
          <a:p>
            <a:r>
              <a:rPr lang="zh-CN" altLang="en-US" dirty="0"/>
              <a:t>答案：这次因为</a:t>
            </a:r>
            <a:r>
              <a:rPr lang="en-US" altLang="zh-CN" dirty="0"/>
              <a:t>webpack</a:t>
            </a:r>
            <a:r>
              <a:rPr lang="zh-CN" altLang="en-US" dirty="0"/>
              <a:t>在读取使用的</a:t>
            </a:r>
            <a:r>
              <a:rPr lang="en-US" altLang="zh-CN" dirty="0"/>
              <a:t>loader</a:t>
            </a:r>
            <a:r>
              <a:rPr lang="zh-CN" altLang="en-US" dirty="0"/>
              <a:t>的过程中，是按照从右向左的顺序读取的。</a:t>
            </a:r>
            <a:endParaRPr lang="zh-CN" altLang="en-US" dirty="0"/>
          </a:p>
          <a:p>
            <a:r>
              <a:rPr lang="zh-CN" altLang="it-IT" dirty="0"/>
              <a:t>目前，</a:t>
            </a:r>
            <a:r>
              <a:rPr lang="it-IT" altLang="zh-CN" dirty="0"/>
              <a:t>webpack.config.js</a:t>
            </a:r>
            <a:r>
              <a:rPr lang="zh-CN" altLang="it-IT" dirty="0"/>
              <a:t>的配置如下：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24" y="1189838"/>
            <a:ext cx="3949700" cy="394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06" y="1387323"/>
            <a:ext cx="6186086" cy="3757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less</a:t>
            </a:r>
            <a:r>
              <a:rPr kumimoji="1" lang="zh-CN" altLang="en-US" dirty="0"/>
              <a:t>文件处理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5152106" cy="5980988"/>
          </a:xfrm>
        </p:spPr>
        <p:txBody>
          <a:bodyPr/>
          <a:lstStyle/>
          <a:p>
            <a:r>
              <a:rPr lang="zh-CN" altLang="en-US" dirty="0"/>
              <a:t>如果我们希望在项目中使用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stylus</a:t>
            </a:r>
            <a:r>
              <a:rPr lang="zh-CN" altLang="en-US" dirty="0"/>
              <a:t>来写样式，</a:t>
            </a:r>
            <a:r>
              <a:rPr lang="en-US" altLang="zh-CN" dirty="0"/>
              <a:t>webpack</a:t>
            </a:r>
            <a:r>
              <a:rPr lang="zh-CN" altLang="en-US" dirty="0"/>
              <a:t>是否可以帮助我们处理呢？</a:t>
            </a:r>
            <a:endParaRPr lang="zh-CN" altLang="en-US" dirty="0"/>
          </a:p>
          <a:p>
            <a:pPr lvl="1"/>
            <a:r>
              <a:rPr lang="zh-CN" altLang="en-US" dirty="0"/>
              <a:t>我们这里以</a:t>
            </a:r>
            <a:r>
              <a:rPr lang="en-US" altLang="zh-CN" dirty="0"/>
              <a:t>less</a:t>
            </a:r>
            <a:r>
              <a:rPr lang="zh-CN" altLang="en-US" dirty="0"/>
              <a:t>为例，其他也是一样的。</a:t>
            </a:r>
            <a:endParaRPr lang="zh-CN" altLang="en-US" dirty="0"/>
          </a:p>
          <a:p>
            <a:r>
              <a:rPr lang="zh-CN" altLang="en-US" dirty="0"/>
              <a:t>我们还是先创建一个</a:t>
            </a:r>
            <a:r>
              <a:rPr lang="en-US" altLang="zh-CN" dirty="0"/>
              <a:t>less</a:t>
            </a:r>
            <a:r>
              <a:rPr lang="zh-CN" altLang="en-US" dirty="0"/>
              <a:t>文件，依然放在</a:t>
            </a:r>
            <a:r>
              <a:rPr lang="en-US" altLang="zh-CN" dirty="0" err="1"/>
              <a:t>css</a:t>
            </a:r>
            <a:r>
              <a:rPr lang="zh-CN" altLang="en-US" dirty="0"/>
              <a:t>文件夹中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0506" y="484455"/>
            <a:ext cx="4195397" cy="21692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8" y="3185204"/>
            <a:ext cx="4995568" cy="3037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394" y="3185204"/>
            <a:ext cx="6186158" cy="23443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/>
              <a:t>less</a:t>
            </a:r>
            <a:r>
              <a:rPr lang="zh-CN" altLang="en-US" dirty="0"/>
              <a:t>文件处理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less-loader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10952584" cy="5980988"/>
          </a:xfrm>
        </p:spPr>
        <p:txBody>
          <a:bodyPr/>
          <a:lstStyle/>
          <a:p>
            <a:r>
              <a:rPr lang="zh-CN" altLang="en-US" dirty="0"/>
              <a:t>继续在官方中查找，我们会找到</a:t>
            </a:r>
            <a:r>
              <a:rPr lang="en-US" altLang="zh-CN" dirty="0"/>
              <a:t>less-loader</a:t>
            </a:r>
            <a:r>
              <a:rPr lang="zh-CN" altLang="en-US" dirty="0"/>
              <a:t>相关的使用说明</a:t>
            </a:r>
            <a:endParaRPr lang="en-US" altLang="zh-CN" dirty="0"/>
          </a:p>
          <a:p>
            <a:r>
              <a:rPr lang="zh-CN" altLang="en-US" dirty="0"/>
              <a:t>首先，还是需要安装对应的</a:t>
            </a:r>
            <a:r>
              <a:rPr lang="en-US" altLang="zh-CN" dirty="0"/>
              <a:t>loader</a:t>
            </a:r>
            <a:endParaRPr lang="en-US" altLang="zh-CN" dirty="0"/>
          </a:p>
          <a:p>
            <a:pPr lvl="1"/>
            <a:r>
              <a:rPr lang="zh-CN" altLang="en-US" dirty="0"/>
              <a:t>注意：我们这里还安装了</a:t>
            </a:r>
            <a:r>
              <a:rPr lang="en-US" altLang="zh-CN" dirty="0"/>
              <a:t>less</a:t>
            </a:r>
            <a:r>
              <a:rPr lang="zh-CN" altLang="en-US" dirty="0"/>
              <a:t>，因为</a:t>
            </a:r>
            <a:r>
              <a:rPr lang="en-US" altLang="zh-CN" dirty="0"/>
              <a:t>webpack</a:t>
            </a:r>
            <a:r>
              <a:rPr lang="zh-CN" altLang="en-US" dirty="0"/>
              <a:t>会使用</a:t>
            </a:r>
            <a:r>
              <a:rPr lang="en-US" altLang="zh-CN" dirty="0"/>
              <a:t>less</a:t>
            </a:r>
            <a:r>
              <a:rPr lang="zh-CN" altLang="en-US" dirty="0"/>
              <a:t>对</a:t>
            </a:r>
            <a:r>
              <a:rPr lang="en-US" altLang="zh-CN" dirty="0"/>
              <a:t>less</a:t>
            </a:r>
            <a:r>
              <a:rPr lang="zh-CN" altLang="en-US" dirty="0"/>
              <a:t>文件进行编译</a:t>
            </a:r>
            <a:endParaRPr lang="zh-CN" altLang="en-US" dirty="0"/>
          </a:p>
          <a:p>
            <a:endParaRPr kumimoji="1" lang="en-US" altLang="zh-CN" dirty="0"/>
          </a:p>
          <a:p>
            <a:r>
              <a:rPr lang="zh-CN" altLang="en-US" dirty="0"/>
              <a:t>其次，修改对应的配置文件</a:t>
            </a:r>
            <a:endParaRPr lang="zh-CN" altLang="en-US" dirty="0"/>
          </a:p>
          <a:p>
            <a:pPr lvl="1"/>
            <a:r>
              <a:rPr lang="zh-CN" altLang="en-US" dirty="0"/>
              <a:t>添加一个</a:t>
            </a:r>
            <a:r>
              <a:rPr lang="en-US" altLang="zh-CN" dirty="0"/>
              <a:t>rules</a:t>
            </a:r>
            <a:r>
              <a:rPr lang="zh-CN" altLang="en-US" dirty="0"/>
              <a:t>选项，用于处理</a:t>
            </a:r>
            <a:r>
              <a:rPr lang="en-US" altLang="zh-CN" dirty="0"/>
              <a:t>.less</a:t>
            </a:r>
            <a:r>
              <a:rPr lang="zh-CN" altLang="en-US" dirty="0"/>
              <a:t>文件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35" y="1889970"/>
            <a:ext cx="4711700" cy="40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35" y="3113024"/>
            <a:ext cx="70358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内容概述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83" y="1879594"/>
            <a:ext cx="10952584" cy="4614636"/>
          </a:xfrm>
        </p:spPr>
        <p:txBody>
          <a:bodyPr/>
          <a:lstStyle/>
          <a:p>
            <a:r>
              <a:rPr kumimoji="1" lang="zh-CN" altLang="en-US" dirty="0"/>
              <a:t>认识</a:t>
            </a:r>
            <a:r>
              <a:rPr kumimoji="1" lang="en-US" altLang="zh-CN" dirty="0"/>
              <a:t>webpack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的安装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的起步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/>
              <a:t>loader</a:t>
            </a:r>
            <a:r>
              <a:rPr kumimoji="1" lang="zh-CN" altLang="en-US" dirty="0"/>
              <a:t>的使用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中配置</a:t>
            </a:r>
            <a:r>
              <a:rPr kumimoji="1" lang="en-US" altLang="zh-CN" dirty="0"/>
              <a:t>Vue</a:t>
            </a:r>
            <a:endParaRPr kumimoji="1" lang="en-US" altLang="zh-CN" dirty="0"/>
          </a:p>
          <a:p>
            <a:r>
              <a:rPr kumimoji="1" lang="en-US" altLang="zh-CN" dirty="0"/>
              <a:t>plugin</a:t>
            </a:r>
            <a:r>
              <a:rPr kumimoji="1" lang="zh-CN" altLang="en-US" dirty="0"/>
              <a:t>的使用</a:t>
            </a:r>
            <a:endParaRPr kumimoji="1" lang="en-US" altLang="zh-CN" dirty="0"/>
          </a:p>
          <a:p>
            <a:r>
              <a:rPr kumimoji="1" lang="zh-CN" altLang="en-US" dirty="0"/>
              <a:t>搭建本地服务器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图片文件处理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10952584" cy="5980988"/>
          </a:xfrm>
        </p:spPr>
        <p:txBody>
          <a:bodyPr/>
          <a:lstStyle/>
          <a:p>
            <a:r>
              <a:rPr lang="zh-CN" altLang="en-US" dirty="0"/>
              <a:t>图片处理，我们使用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  <a:r>
              <a:rPr lang="zh-CN" altLang="en-US" dirty="0"/>
              <a:t>来处理，依然先安装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webpack.config.js</a:t>
            </a:r>
            <a:r>
              <a:rPr lang="zh-CN" altLang="en-US" dirty="0"/>
              <a:t>配置文件：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再次打包，运行</a:t>
            </a:r>
            <a:r>
              <a:rPr lang="en-US" altLang="zh-CN" dirty="0"/>
              <a:t>index.html</a:t>
            </a:r>
            <a:r>
              <a:rPr lang="zh-CN" altLang="en-US" dirty="0"/>
              <a:t>，就会发现我们的背景图片选出了出来。</a:t>
            </a:r>
            <a:endParaRPr lang="en-US" altLang="zh-CN" dirty="0"/>
          </a:p>
          <a:p>
            <a:pPr lvl="1"/>
            <a:r>
              <a:rPr lang="zh-CN" altLang="en-US" dirty="0"/>
              <a:t>而仔细观察，你会发现背景图是通过</a:t>
            </a:r>
            <a:r>
              <a:rPr lang="en-US" altLang="zh-CN" dirty="0"/>
              <a:t>base64</a:t>
            </a:r>
            <a:r>
              <a:rPr lang="zh-CN" altLang="en-US" dirty="0"/>
              <a:t>显示出来的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，这也是</a:t>
            </a:r>
            <a:r>
              <a:rPr lang="en-US" altLang="zh-CN" dirty="0"/>
              <a:t>limit</a:t>
            </a:r>
            <a:r>
              <a:rPr lang="zh-CN" altLang="en-US" dirty="0"/>
              <a:t>属性的作用，当图片小于</a:t>
            </a:r>
            <a:r>
              <a:rPr lang="en-US" altLang="zh-CN" dirty="0"/>
              <a:t>8kb</a:t>
            </a:r>
            <a:r>
              <a:rPr lang="zh-CN" altLang="en-US" dirty="0"/>
              <a:t>时，对图片进行</a:t>
            </a:r>
            <a:r>
              <a:rPr lang="en-US" altLang="zh-CN" dirty="0"/>
              <a:t>base64</a:t>
            </a:r>
            <a:r>
              <a:rPr lang="zh-CN" altLang="en-US" dirty="0"/>
              <a:t>编码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17" y="1198460"/>
            <a:ext cx="3822700" cy="330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7" y="1994970"/>
            <a:ext cx="3237351" cy="2236108"/>
          </a:xfrm>
          <a:prstGeom prst="rect">
            <a:avLst/>
          </a:prstGeom>
        </p:spPr>
      </p:pic>
      <p:pic>
        <p:nvPicPr>
          <p:cNvPr id="13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54" y="2134216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图片文件处理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lang="en-US" altLang="zh-CN" dirty="0"/>
              <a:t>file-loader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10952584" cy="5980988"/>
          </a:xfrm>
        </p:spPr>
        <p:txBody>
          <a:bodyPr/>
          <a:lstStyle/>
          <a:p>
            <a:r>
              <a:rPr lang="zh-CN" altLang="en-US" dirty="0"/>
              <a:t>那么问题来了，如果大于</a:t>
            </a:r>
            <a:r>
              <a:rPr lang="en-US" altLang="zh-CN" dirty="0"/>
              <a:t>8kb</a:t>
            </a:r>
            <a:r>
              <a:rPr lang="zh-CN" altLang="en-US" dirty="0"/>
              <a:t>呢？我们将</a:t>
            </a:r>
            <a:r>
              <a:rPr lang="en-US" altLang="zh-CN" dirty="0"/>
              <a:t>background</a:t>
            </a:r>
            <a:r>
              <a:rPr lang="zh-CN" altLang="en-US" dirty="0"/>
              <a:t>的图片改成</a:t>
            </a:r>
            <a:r>
              <a:rPr lang="en-US" altLang="zh-CN" dirty="0"/>
              <a:t>test02.jpg</a:t>
            </a:r>
            <a:endParaRPr lang="en-US" altLang="zh-CN" dirty="0"/>
          </a:p>
          <a:p>
            <a:pPr lvl="1"/>
            <a:r>
              <a:rPr lang="zh-CN" altLang="en-US" dirty="0"/>
              <a:t>这次因为大于</a:t>
            </a:r>
            <a:r>
              <a:rPr lang="en-US" altLang="zh-CN" dirty="0"/>
              <a:t>8kb</a:t>
            </a:r>
            <a:r>
              <a:rPr lang="zh-CN" altLang="en-US" dirty="0"/>
              <a:t>的图片，会通过</a:t>
            </a:r>
            <a:r>
              <a:rPr lang="en-US" altLang="zh-CN" dirty="0"/>
              <a:t>file-loader</a:t>
            </a:r>
            <a:r>
              <a:rPr lang="zh-CN" altLang="en-US" dirty="0"/>
              <a:t>进行处理，但是我们的项目中并没有</a:t>
            </a:r>
            <a:r>
              <a:rPr lang="en-US" altLang="zh-CN" dirty="0"/>
              <a:t>file-loader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所以，我们需要安装</a:t>
            </a:r>
            <a:r>
              <a:rPr kumimoji="1" lang="en-US" altLang="zh-CN" dirty="0"/>
              <a:t>file-loader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再次打包，就会发现</a:t>
            </a:r>
            <a:r>
              <a:rPr lang="en-US" altLang="zh-CN" dirty="0" err="1"/>
              <a:t>dist</a:t>
            </a:r>
            <a:r>
              <a:rPr lang="zh-CN" altLang="en-US" dirty="0"/>
              <a:t>文件夹下多了一个图片文件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7" y="1437658"/>
            <a:ext cx="6920685" cy="159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5" y="3473063"/>
            <a:ext cx="3556000" cy="381000"/>
          </a:xfrm>
          <a:prstGeom prst="rect">
            <a:avLst/>
          </a:prstGeom>
        </p:spPr>
      </p:pic>
      <p:pic>
        <p:nvPicPr>
          <p:cNvPr id="1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5" y="451574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图片文件处理 </a:t>
            </a:r>
            <a:r>
              <a:rPr lang="en-US" altLang="zh-CN" dirty="0"/>
              <a:t>–</a:t>
            </a:r>
            <a:r>
              <a:rPr lang="zh-CN" altLang="en-US" dirty="0"/>
              <a:t> 修改文件名称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6343342" cy="5980988"/>
          </a:xfrm>
        </p:spPr>
        <p:txBody>
          <a:bodyPr/>
          <a:lstStyle/>
          <a:p>
            <a:r>
              <a:rPr lang="zh-CN" altLang="en-US" dirty="0"/>
              <a:t>我们发现</a:t>
            </a:r>
            <a:r>
              <a:rPr lang="en-US" altLang="zh-CN" dirty="0"/>
              <a:t>webpack</a:t>
            </a:r>
            <a:r>
              <a:rPr lang="zh-CN" altLang="en-US" dirty="0"/>
              <a:t>自动帮助我们生成一个非常长的名字</a:t>
            </a:r>
            <a:endParaRPr lang="zh-CN" altLang="en-US" dirty="0"/>
          </a:p>
          <a:p>
            <a:pPr lvl="1"/>
            <a:r>
              <a:rPr lang="zh-CN" altLang="en-US" dirty="0"/>
              <a:t>这是一个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hash</a:t>
            </a:r>
            <a:r>
              <a:rPr lang="zh-CN" altLang="en-US" dirty="0"/>
              <a:t>值，目的是防止名字重复</a:t>
            </a:r>
            <a:endParaRPr lang="zh-CN" altLang="en-US" dirty="0"/>
          </a:p>
          <a:p>
            <a:pPr lvl="1"/>
            <a:r>
              <a:rPr lang="zh-CN" altLang="en-US" dirty="0"/>
              <a:t>但是，真实开发中，我们可能对打包的图片名字有一定的要求</a:t>
            </a:r>
            <a:endParaRPr lang="zh-CN" altLang="en-US" dirty="0"/>
          </a:p>
          <a:p>
            <a:pPr lvl="1"/>
            <a:r>
              <a:rPr lang="zh-CN" altLang="en-US" dirty="0"/>
              <a:t>比如，将所有的图片放在一个文件夹中，跟上图片原来的名称，同时也要防止重复 </a:t>
            </a:r>
            <a:endParaRPr lang="zh-CN" altLang="en-US" dirty="0"/>
          </a:p>
          <a:p>
            <a:r>
              <a:rPr lang="zh-CN" altLang="en-US" dirty="0"/>
              <a:t>所以，我们可以在</a:t>
            </a:r>
            <a:r>
              <a:rPr lang="en-US" altLang="zh-CN" dirty="0"/>
              <a:t>options</a:t>
            </a:r>
            <a:r>
              <a:rPr lang="zh-CN" altLang="en-US" dirty="0"/>
              <a:t>中添加上如下选项：</a:t>
            </a:r>
            <a:endParaRPr lang="en-US" altLang="zh-CN" dirty="0"/>
          </a:p>
          <a:p>
            <a:pPr lvl="1"/>
            <a:r>
              <a:rPr lang="en-US" altLang="zh-CN" dirty="0" err="1"/>
              <a:t>img</a:t>
            </a:r>
            <a:r>
              <a:rPr lang="zh-CN" altLang="en-US" dirty="0"/>
              <a:t>：文件要打包到的文件夹</a:t>
            </a:r>
            <a:endParaRPr lang="zh-CN" altLang="en-US" dirty="0"/>
          </a:p>
          <a:p>
            <a:pPr lvl="1"/>
            <a:r>
              <a:rPr lang="en-US" altLang="zh-CN" dirty="0"/>
              <a:t>name</a:t>
            </a:r>
            <a:r>
              <a:rPr lang="zh-CN" altLang="en-US" dirty="0"/>
              <a:t>：获取图片原来的名字，放在该位置</a:t>
            </a:r>
            <a:endParaRPr lang="zh-CN" altLang="en-US" dirty="0"/>
          </a:p>
          <a:p>
            <a:pPr lvl="1"/>
            <a:r>
              <a:rPr lang="en-US" altLang="zh-CN" dirty="0"/>
              <a:t>hash:8</a:t>
            </a:r>
            <a:r>
              <a:rPr lang="zh-CN" altLang="en-US" dirty="0"/>
              <a:t>：为了防止图片名称冲突，依然使用</a:t>
            </a:r>
            <a:r>
              <a:rPr lang="en-US" altLang="zh-CN" dirty="0"/>
              <a:t>hash</a:t>
            </a:r>
            <a:r>
              <a:rPr lang="zh-CN" altLang="en-US" dirty="0"/>
              <a:t>，但是我们只保留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zh-CN" altLang="en-US" dirty="0"/>
          </a:p>
          <a:p>
            <a:pPr lvl="1"/>
            <a:r>
              <a:rPr lang="en-US" altLang="zh-CN" dirty="0" err="1"/>
              <a:t>ext</a:t>
            </a:r>
            <a:r>
              <a:rPr lang="zh-CN" altLang="en-US" dirty="0"/>
              <a:t>：使用图片原来的扩展名</a:t>
            </a:r>
            <a:endParaRPr lang="zh-CN" altLang="en-US" dirty="0"/>
          </a:p>
          <a:p>
            <a:r>
              <a:rPr lang="zh-CN" altLang="en-US" dirty="0"/>
              <a:t>但是，我们发现图片并没有显示出来，这是因为图片使用的路径不正确</a:t>
            </a:r>
            <a:endParaRPr lang="zh-CN" altLang="en-US" dirty="0"/>
          </a:p>
          <a:p>
            <a:pPr lvl="1"/>
            <a:r>
              <a:rPr lang="zh-CN" altLang="en-US" dirty="0"/>
              <a:t>默认情况下，</a:t>
            </a:r>
            <a:r>
              <a:rPr lang="en-US" altLang="zh-CN" dirty="0"/>
              <a:t>webpack</a:t>
            </a:r>
            <a:r>
              <a:rPr lang="zh-CN" altLang="en-US" dirty="0"/>
              <a:t>会将生成的路径直接返回给使用者</a:t>
            </a:r>
            <a:endParaRPr lang="zh-CN" altLang="en-US" dirty="0"/>
          </a:p>
          <a:p>
            <a:pPr lvl="1"/>
            <a:r>
              <a:rPr lang="zh-CN" altLang="en-US" dirty="0"/>
              <a:t>但是，我们整个程序是打包在</a:t>
            </a:r>
            <a:r>
              <a:rPr lang="en-US" altLang="zh-CN" dirty="0" err="1"/>
              <a:t>dist</a:t>
            </a:r>
            <a:r>
              <a:rPr lang="zh-CN" altLang="en-US" dirty="0"/>
              <a:t>文件夹下的，所以这里我们需要在路径下再添加一个</a:t>
            </a:r>
            <a:r>
              <a:rPr lang="en-US" altLang="zh-CN" dirty="0" err="1"/>
              <a:t>dist</a:t>
            </a:r>
            <a:r>
              <a:rPr lang="en-US" altLang="zh-CN" dirty="0"/>
              <a:t>/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0842" y="805706"/>
            <a:ext cx="4089400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42" y="2421498"/>
            <a:ext cx="4608933" cy="13747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ES6</a:t>
            </a:r>
            <a:r>
              <a:rPr kumimoji="1" lang="zh-CN" altLang="en-US" dirty="0"/>
              <a:t>语法处理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如果你仔细阅读</a:t>
            </a:r>
            <a:r>
              <a:rPr lang="en-US" altLang="zh-CN" dirty="0"/>
              <a:t>webpack</a:t>
            </a:r>
            <a:r>
              <a:rPr lang="zh-CN" altLang="en-US" dirty="0"/>
              <a:t>打包的</a:t>
            </a:r>
            <a:r>
              <a:rPr lang="en-US" altLang="zh-CN" dirty="0" err="1"/>
              <a:t>js</a:t>
            </a:r>
            <a:r>
              <a:rPr lang="zh-CN" altLang="en-US" dirty="0"/>
              <a:t>文件，发现写的</a:t>
            </a:r>
            <a:r>
              <a:rPr lang="en-US" altLang="zh-CN" dirty="0"/>
              <a:t>ES6</a:t>
            </a:r>
            <a:r>
              <a:rPr lang="zh-CN" altLang="en-US" dirty="0"/>
              <a:t>语法并没有转成</a:t>
            </a:r>
            <a:r>
              <a:rPr lang="en-US" altLang="zh-CN" dirty="0"/>
              <a:t>ES5</a:t>
            </a:r>
            <a:r>
              <a:rPr lang="zh-CN" altLang="en-US" dirty="0"/>
              <a:t>，那么就意味着可能一些对</a:t>
            </a:r>
            <a:r>
              <a:rPr lang="en-US" altLang="zh-CN" dirty="0"/>
              <a:t>ES6</a:t>
            </a:r>
            <a:r>
              <a:rPr lang="zh-CN" altLang="en-US" dirty="0"/>
              <a:t>还不支持的浏览器没有办法很好的运行我们的代码。</a:t>
            </a:r>
            <a:endParaRPr lang="en-US" altLang="zh-CN" dirty="0"/>
          </a:p>
          <a:p>
            <a:r>
              <a:rPr lang="zh-CN" altLang="en-US" dirty="0"/>
              <a:t>在前面我们说过，如果希望将</a:t>
            </a:r>
            <a:r>
              <a:rPr lang="en-US" altLang="zh-CN" dirty="0"/>
              <a:t>ES6</a:t>
            </a:r>
            <a:r>
              <a:rPr lang="zh-CN" altLang="en-US" dirty="0"/>
              <a:t>的语法转成</a:t>
            </a:r>
            <a:r>
              <a:rPr lang="en-US" altLang="zh-CN" dirty="0"/>
              <a:t>ES5</a:t>
            </a:r>
            <a:r>
              <a:rPr lang="zh-CN" altLang="en-US" dirty="0"/>
              <a:t>，那么就需要使用</a:t>
            </a:r>
            <a:r>
              <a:rPr lang="en-US" altLang="zh-CN" dirty="0"/>
              <a:t>babel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而在</a:t>
            </a:r>
            <a:r>
              <a:rPr lang="en-US" altLang="zh-CN" dirty="0"/>
              <a:t>webpack</a:t>
            </a:r>
            <a:r>
              <a:rPr lang="zh-CN" altLang="en-US" dirty="0"/>
              <a:t>中，我们直接使用</a:t>
            </a:r>
            <a:r>
              <a:rPr lang="en-US" altLang="zh-CN" dirty="0"/>
              <a:t>babel</a:t>
            </a:r>
            <a:r>
              <a:rPr lang="zh-CN" altLang="en-US" dirty="0"/>
              <a:t>对应的</a:t>
            </a:r>
            <a:r>
              <a:rPr lang="en-US" altLang="zh-CN" dirty="0"/>
              <a:t>loader</a:t>
            </a:r>
            <a:r>
              <a:rPr lang="zh-CN" altLang="en-US" dirty="0"/>
              <a:t>就可以了。</a:t>
            </a:r>
            <a:endParaRPr lang="zh-CN" altLang="en-US" dirty="0"/>
          </a:p>
          <a:p>
            <a:endParaRPr kumimoji="1" lang="en-US" altLang="zh-CN" dirty="0"/>
          </a:p>
          <a:p>
            <a:r>
              <a:rPr lang="zh-CN" altLang="en-US" dirty="0"/>
              <a:t>配置</a:t>
            </a:r>
            <a:r>
              <a:rPr lang="en-US" altLang="zh-CN" dirty="0"/>
              <a:t>webpack.config.js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重新打包，查看</a:t>
            </a:r>
            <a:r>
              <a:rPr lang="en-US" altLang="zh-CN" dirty="0"/>
              <a:t>bundle.js</a:t>
            </a:r>
            <a:r>
              <a:rPr lang="zh-CN" altLang="en-US" dirty="0"/>
              <a:t>文件，发现其中的内容变成了</a:t>
            </a:r>
            <a:r>
              <a:rPr lang="en-US" altLang="zh-CN" dirty="0"/>
              <a:t>ES5</a:t>
            </a:r>
            <a:r>
              <a:rPr lang="zh-CN" altLang="en-US" dirty="0"/>
              <a:t>的语法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970915" y="2153920"/>
            <a:ext cx="1034351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--save-dev babel-loader@7 babel-core babel-preset-es2015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025" y="2995045"/>
            <a:ext cx="4953000" cy="21713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/>
              <a:t>vue</a:t>
            </a:r>
            <a:r>
              <a:rPr lang="en-US" altLang="zh-CN" dirty="0"/>
              <a:t>.</a:t>
            </a:r>
            <a:r>
              <a:rPr kumimoji="1" lang="en-US" altLang="zh-CN" dirty="0"/>
              <a:t>js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后续项目中，我们会使用</a:t>
            </a:r>
            <a:r>
              <a:rPr lang="en-US" altLang="zh-CN" dirty="0" err="1"/>
              <a:t>Vuejs</a:t>
            </a:r>
            <a:r>
              <a:rPr lang="zh-CN" altLang="en-US" dirty="0"/>
              <a:t>进行开发，而且会以特殊的文件来组织</a:t>
            </a:r>
            <a:r>
              <a:rPr lang="en-US" altLang="zh-CN" dirty="0" err="1"/>
              <a:t>vue</a:t>
            </a:r>
            <a:r>
              <a:rPr lang="zh-CN" altLang="en-US" dirty="0"/>
              <a:t>的组件。</a:t>
            </a:r>
            <a:endParaRPr lang="zh-CN" altLang="en-US" dirty="0"/>
          </a:p>
          <a:p>
            <a:pPr lvl="1"/>
            <a:r>
              <a:rPr lang="zh-CN" altLang="en-US" dirty="0"/>
              <a:t>所以，下面我们来学习一下如何在我们的</a:t>
            </a:r>
            <a:r>
              <a:rPr lang="en-US" altLang="zh-CN" dirty="0"/>
              <a:t>webpack</a:t>
            </a:r>
            <a:r>
              <a:rPr lang="zh-CN" altLang="en-US" dirty="0"/>
              <a:t>环境中集成</a:t>
            </a:r>
            <a:r>
              <a:rPr lang="en-US" altLang="zh-CN" dirty="0" err="1"/>
              <a:t>Vuejs</a:t>
            </a:r>
            <a:endParaRPr lang="en-US" altLang="zh-CN" dirty="0"/>
          </a:p>
          <a:p>
            <a:r>
              <a:rPr lang="zh-CN" altLang="en-US" dirty="0"/>
              <a:t>现在，我们希望在项目中使用</a:t>
            </a:r>
            <a:r>
              <a:rPr lang="en-US" altLang="zh-CN" dirty="0" err="1"/>
              <a:t>Vuejs</a:t>
            </a:r>
            <a:r>
              <a:rPr lang="zh-CN" altLang="en-US" dirty="0"/>
              <a:t>，那么必然需要对其有依赖，所以需要先进行安装</a:t>
            </a:r>
            <a:endParaRPr lang="zh-CN" altLang="en-US" dirty="0"/>
          </a:p>
          <a:p>
            <a:pPr lvl="1"/>
            <a:r>
              <a:rPr lang="zh-CN" altLang="en-US" dirty="0"/>
              <a:t>注：因为我们后续是在实际项目中也会使用</a:t>
            </a:r>
            <a:r>
              <a:rPr lang="en-US" altLang="zh-CN" dirty="0" err="1"/>
              <a:t>vue</a:t>
            </a:r>
            <a:r>
              <a:rPr lang="zh-CN" altLang="en-US" dirty="0"/>
              <a:t>的，所以并不是开发时依赖</a:t>
            </a:r>
            <a:endParaRPr lang="zh-CN" altLang="en-US" dirty="0"/>
          </a:p>
          <a:p>
            <a:endParaRPr kumimoji="1" lang="en-US" altLang="zh-CN" dirty="0"/>
          </a:p>
          <a:p>
            <a:r>
              <a:rPr lang="zh-CN" altLang="en-US" dirty="0"/>
              <a:t>那么，接下来就可以按照我们之前学习的方式来使用</a:t>
            </a:r>
            <a:r>
              <a:rPr lang="en-US" altLang="zh-CN" dirty="0"/>
              <a:t>Vue</a:t>
            </a:r>
            <a:r>
              <a:rPr lang="zh-CN" altLang="en-US" dirty="0"/>
              <a:t>了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216" y="2226519"/>
            <a:ext cx="2882900" cy="393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48" y="3429000"/>
            <a:ext cx="3987800" cy="1879600"/>
          </a:xfrm>
          <a:prstGeom prst="rect">
            <a:avLst/>
          </a:prstGeom>
        </p:spPr>
      </p:pic>
      <p:pic>
        <p:nvPicPr>
          <p:cNvPr id="11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06" y="3429000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打包项目 </a:t>
            </a:r>
            <a:r>
              <a:rPr lang="en-US" altLang="zh-CN" dirty="0"/>
              <a:t>–</a:t>
            </a:r>
            <a:r>
              <a:rPr lang="zh-CN" altLang="en-US" dirty="0"/>
              <a:t> 错误信息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修改完成后，重新打包，运行程序：</a:t>
            </a:r>
            <a:endParaRPr lang="zh-CN" altLang="en-US" dirty="0"/>
          </a:p>
          <a:p>
            <a:pPr lvl="1"/>
            <a:r>
              <a:rPr lang="zh-CN" altLang="en-US" dirty="0"/>
              <a:t>打包过程没有任何错误</a:t>
            </a:r>
            <a:r>
              <a:rPr lang="en-US" altLang="zh-CN" dirty="0"/>
              <a:t>(</a:t>
            </a:r>
            <a:r>
              <a:rPr lang="zh-CN" altLang="en-US" dirty="0"/>
              <a:t>因为只是多打包了一个</a:t>
            </a:r>
            <a:r>
              <a:rPr lang="en-US" altLang="zh-CN" dirty="0" err="1"/>
              <a:t>vue</a:t>
            </a:r>
            <a:r>
              <a:rPr lang="zh-CN" altLang="en-US" dirty="0"/>
              <a:t>的</a:t>
            </a:r>
            <a:r>
              <a:rPr lang="en-US" altLang="zh-CN" dirty="0" err="1"/>
              <a:t>js</a:t>
            </a:r>
            <a:r>
              <a:rPr lang="zh-CN" altLang="en-US" dirty="0"/>
              <a:t>文件而已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但是运行程序，没有出现想要的效果，而且浏览器中有报错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这个错误说的是我们使用的是</a:t>
            </a:r>
            <a:r>
              <a:rPr lang="en-US" altLang="zh-CN" dirty="0"/>
              <a:t>runtime-only</a:t>
            </a:r>
            <a:r>
              <a:rPr lang="zh-CN" altLang="en-US" dirty="0"/>
              <a:t>版本的</a:t>
            </a:r>
            <a:r>
              <a:rPr lang="en-US" altLang="zh-CN" dirty="0"/>
              <a:t>Vue</a:t>
            </a:r>
            <a:r>
              <a:rPr lang="zh-CN" altLang="en-US" dirty="0"/>
              <a:t>，什么意思呢？</a:t>
            </a:r>
            <a:endParaRPr lang="en-US" altLang="zh-CN" dirty="0"/>
          </a:p>
          <a:p>
            <a:pPr lvl="1"/>
            <a:r>
              <a:rPr lang="zh-CN" altLang="en-US" dirty="0"/>
              <a:t>这里我只说解决方案：</a:t>
            </a:r>
            <a:r>
              <a:rPr lang="en-US" altLang="zh-CN" dirty="0">
                <a:hlinkClick r:id="rId1"/>
              </a:rPr>
              <a:t>Vue</a:t>
            </a:r>
            <a:r>
              <a:rPr lang="zh-CN" altLang="en-US" dirty="0">
                <a:hlinkClick r:id="rId1"/>
              </a:rPr>
              <a:t>不同版本构建</a:t>
            </a:r>
            <a:r>
              <a:rPr lang="zh-CN" altLang="en-US" dirty="0"/>
              <a:t>，后续我具体讲解</a:t>
            </a:r>
            <a:r>
              <a:rPr lang="en-US" altLang="zh-CN" dirty="0"/>
              <a:t>runtime-only</a:t>
            </a:r>
            <a:r>
              <a:rPr lang="zh-CN" altLang="en-US" dirty="0"/>
              <a:t>和</a:t>
            </a:r>
            <a:r>
              <a:rPr lang="en-US" altLang="zh-CN" dirty="0"/>
              <a:t>runtime-compiler</a:t>
            </a:r>
            <a:r>
              <a:rPr lang="zh-CN" altLang="en-US" dirty="0"/>
              <a:t>的区别。</a:t>
            </a:r>
            <a:endParaRPr lang="zh-CN" altLang="en-US" dirty="0"/>
          </a:p>
          <a:p>
            <a:r>
              <a:rPr lang="zh-CN" altLang="en-US" dirty="0"/>
              <a:t>所以我们修改</a:t>
            </a:r>
            <a:r>
              <a:rPr lang="en-US" altLang="zh-CN" dirty="0"/>
              <a:t>webpack</a:t>
            </a:r>
            <a:r>
              <a:rPr lang="zh-CN" altLang="en-US" dirty="0"/>
              <a:t>的配置，添加如下内容即可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3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21" y="1710266"/>
            <a:ext cx="7755506" cy="15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ro-RO" altLang="zh-CN" dirty="0"/>
              <a:t>el</a:t>
            </a:r>
            <a:r>
              <a:rPr lang="zh-CN" altLang="ro-RO" dirty="0"/>
              <a:t>和</a:t>
            </a:r>
            <a:r>
              <a:rPr lang="ro-RO" altLang="zh-CN" dirty="0"/>
              <a:t>template</a:t>
            </a:r>
            <a:r>
              <a:rPr lang="zh-CN" altLang="en-US" dirty="0"/>
              <a:t>区别（一）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sz="1600" dirty="0"/>
              <a:t>正常运行之后，我们来考虑另外一个问题：</a:t>
            </a:r>
            <a:endParaRPr lang="zh-CN" altLang="en-US" sz="1600" dirty="0"/>
          </a:p>
          <a:p>
            <a:pPr lvl="1"/>
            <a:r>
              <a:rPr lang="zh-CN" altLang="en-US" sz="1600" dirty="0"/>
              <a:t>如果我们希望将</a:t>
            </a:r>
            <a:r>
              <a:rPr lang="en-US" altLang="zh-CN" sz="1600" dirty="0"/>
              <a:t>data</a:t>
            </a:r>
            <a:r>
              <a:rPr lang="zh-CN" altLang="en-US" sz="1600" dirty="0"/>
              <a:t>中的数据显示在界面中，就必须是修改</a:t>
            </a:r>
            <a:r>
              <a:rPr lang="en-US" altLang="zh-CN" sz="1600" dirty="0"/>
              <a:t>index.html</a:t>
            </a:r>
            <a:endParaRPr lang="en-US" altLang="zh-CN" sz="1600" dirty="0"/>
          </a:p>
          <a:p>
            <a:pPr lvl="1"/>
            <a:r>
              <a:rPr lang="zh-CN" altLang="en-US" sz="1600" dirty="0"/>
              <a:t>如果我们后面自定义了组件，也必须修改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来使用组件</a:t>
            </a:r>
            <a:endParaRPr lang="zh-CN" altLang="en-US" sz="1600" dirty="0"/>
          </a:p>
          <a:p>
            <a:pPr lvl="1"/>
            <a:r>
              <a:rPr lang="zh-CN" altLang="en-US" sz="1600" dirty="0"/>
              <a:t>但是</a:t>
            </a:r>
            <a:r>
              <a:rPr lang="en-US" altLang="zh-CN" sz="1600" dirty="0"/>
              <a:t>html</a:t>
            </a:r>
            <a:r>
              <a:rPr lang="zh-CN" altLang="en-US" sz="1600" dirty="0"/>
              <a:t>模板在之后的开发中，我并不希望手动的来频繁修改，是否可以做到呢？</a:t>
            </a:r>
            <a:endParaRPr lang="zh-CN" altLang="en-US" sz="1600" dirty="0"/>
          </a:p>
          <a:p>
            <a:r>
              <a:rPr lang="zh-CN" altLang="en-US" sz="1600" dirty="0"/>
              <a:t>定义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属性：</a:t>
            </a:r>
            <a:endParaRPr lang="zh-CN" altLang="en-US" sz="1600" dirty="0"/>
          </a:p>
          <a:p>
            <a:pPr lvl="1"/>
            <a:r>
              <a:rPr lang="zh-CN" altLang="en-US" sz="1600" dirty="0"/>
              <a:t>在前面的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实例中，我们定义了</a:t>
            </a:r>
            <a:r>
              <a:rPr lang="en-US" altLang="zh-CN" sz="1600" dirty="0"/>
              <a:t>el</a:t>
            </a:r>
            <a:r>
              <a:rPr lang="zh-CN" altLang="en-US" sz="1600" dirty="0"/>
              <a:t>属性，用于和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中的</a:t>
            </a:r>
            <a:r>
              <a:rPr lang="en-US" altLang="zh-CN" sz="1600" dirty="0"/>
              <a:t>#app</a:t>
            </a:r>
            <a:r>
              <a:rPr lang="zh-CN" altLang="en-US" sz="1600" dirty="0"/>
              <a:t>进行绑定，让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实例之后可以管理它其中的内容</a:t>
            </a:r>
            <a:endParaRPr lang="zh-CN" altLang="en-US" sz="1600" dirty="0"/>
          </a:p>
          <a:p>
            <a:pPr lvl="1"/>
            <a:r>
              <a:rPr lang="zh-CN" altLang="en-US" sz="1600" dirty="0"/>
              <a:t>这里，我们可以将</a:t>
            </a:r>
            <a:r>
              <a:rPr lang="en-US" altLang="zh-CN" sz="1600" dirty="0"/>
              <a:t>div</a:t>
            </a:r>
            <a:r>
              <a:rPr lang="zh-CN" altLang="en-US" sz="1600" dirty="0"/>
              <a:t>元素中的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内容删掉，只保留一个基本的</a:t>
            </a:r>
            <a:r>
              <a:rPr lang="en-US" altLang="zh-CN" sz="1600" dirty="0"/>
              <a:t>id</a:t>
            </a:r>
            <a:r>
              <a:rPr lang="zh-CN" altLang="en-US" sz="1600" dirty="0"/>
              <a:t>为</a:t>
            </a:r>
            <a:r>
              <a:rPr lang="en-US" altLang="zh-CN" sz="1600" dirty="0"/>
              <a:t>div</a:t>
            </a:r>
            <a:r>
              <a:rPr lang="zh-CN" altLang="en-US" sz="1600" dirty="0"/>
              <a:t>的元素</a:t>
            </a:r>
            <a:endParaRPr lang="zh-CN" altLang="en-US" sz="1600" dirty="0"/>
          </a:p>
          <a:p>
            <a:pPr lvl="1"/>
            <a:r>
              <a:rPr lang="zh-CN" altLang="en-US" sz="1600" dirty="0"/>
              <a:t>但是如果我依然希望在其中显示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的内容，应该怎么处理呢？</a:t>
            </a:r>
            <a:endParaRPr lang="zh-CN" altLang="en-US" sz="1600" dirty="0"/>
          </a:p>
          <a:p>
            <a:pPr lvl="1"/>
            <a:r>
              <a:rPr lang="zh-CN" altLang="en-US" sz="1600" dirty="0"/>
              <a:t>我们可以再定义一个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属性，代码如下：</a:t>
            </a:r>
            <a:endParaRPr lang="zh-CN" altLang="en-US" sz="1600" dirty="0"/>
          </a:p>
          <a:p>
            <a:endParaRPr kumimoji="1" lang="zh-CN" altLang="en-US" sz="16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6" y="4090888"/>
            <a:ext cx="52832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ro-RO" altLang="zh-CN" dirty="0"/>
              <a:t>el</a:t>
            </a:r>
            <a:r>
              <a:rPr lang="zh-CN" altLang="ro-RO" dirty="0"/>
              <a:t>和</a:t>
            </a:r>
            <a:r>
              <a:rPr lang="ro-RO" altLang="zh-CN" dirty="0"/>
              <a:t>template</a:t>
            </a:r>
            <a:r>
              <a:rPr lang="zh-CN" altLang="en-US" dirty="0"/>
              <a:t>区别（二）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重新打包，运行程序，显示一样的结果和</a:t>
            </a:r>
            <a:r>
              <a:rPr lang="en-US" altLang="zh-CN" dirty="0"/>
              <a:t>HTML</a:t>
            </a:r>
            <a:r>
              <a:rPr lang="zh-CN" altLang="en-US" dirty="0"/>
              <a:t>代码结构</a:t>
            </a:r>
            <a:endParaRPr lang="en-US" altLang="zh-CN" dirty="0"/>
          </a:p>
          <a:p>
            <a:r>
              <a:rPr lang="zh-CN" altLang="en-US" dirty="0"/>
              <a:t>那么，</a:t>
            </a:r>
            <a:r>
              <a:rPr lang="en-US" altLang="zh-CN" dirty="0"/>
              <a:t>el</a:t>
            </a:r>
            <a:r>
              <a:rPr lang="zh-CN" altLang="en-US" dirty="0"/>
              <a:t>和</a:t>
            </a:r>
            <a:r>
              <a:rPr lang="en-US" altLang="zh-CN" dirty="0"/>
              <a:t>template</a:t>
            </a:r>
            <a:r>
              <a:rPr lang="zh-CN" altLang="en-US" dirty="0"/>
              <a:t>模板的关系是什么呢？</a:t>
            </a:r>
            <a:endParaRPr lang="zh-CN" altLang="en-US" dirty="0"/>
          </a:p>
          <a:p>
            <a:pPr lvl="1"/>
            <a:r>
              <a:rPr lang="zh-CN" altLang="en-US" dirty="0"/>
              <a:t>在我们之前的学习中，我们知道</a:t>
            </a:r>
            <a:r>
              <a:rPr lang="en-US" altLang="zh-CN" dirty="0"/>
              <a:t>el</a:t>
            </a:r>
            <a:r>
              <a:rPr lang="zh-CN" altLang="en-US" dirty="0"/>
              <a:t>用于指定</a:t>
            </a:r>
            <a:r>
              <a:rPr lang="en-US" altLang="zh-CN" dirty="0"/>
              <a:t>Vue</a:t>
            </a:r>
            <a:r>
              <a:rPr lang="zh-CN" altLang="en-US" dirty="0"/>
              <a:t>要管理的</a:t>
            </a:r>
            <a:r>
              <a:rPr lang="en-US" altLang="zh-CN" dirty="0"/>
              <a:t>DOM</a:t>
            </a:r>
            <a:r>
              <a:rPr lang="zh-CN" altLang="en-US" dirty="0"/>
              <a:t>，可以帮助解析其中的指令、事件监听等等。</a:t>
            </a:r>
            <a:endParaRPr lang="zh-CN" altLang="en-US" dirty="0"/>
          </a:p>
          <a:p>
            <a:pPr lvl="1"/>
            <a:r>
              <a:rPr lang="zh-CN" altLang="en-US" dirty="0"/>
              <a:t>而如果</a:t>
            </a:r>
            <a:r>
              <a:rPr lang="en-US" altLang="zh-CN" dirty="0"/>
              <a:t>Vue</a:t>
            </a:r>
            <a:r>
              <a:rPr lang="zh-CN" altLang="en-US" dirty="0"/>
              <a:t>实例中同时指定了</a:t>
            </a:r>
            <a:r>
              <a:rPr lang="en-US" altLang="zh-CN" dirty="0"/>
              <a:t>template</a:t>
            </a:r>
            <a:r>
              <a:rPr lang="zh-CN" altLang="en-US" dirty="0"/>
              <a:t>，那么</a:t>
            </a:r>
            <a:r>
              <a:rPr lang="en-US" altLang="zh-CN" dirty="0"/>
              <a:t>template</a:t>
            </a:r>
            <a:r>
              <a:rPr lang="zh-CN" altLang="en-US" dirty="0"/>
              <a:t>模板的内容会替换掉挂载的对应</a:t>
            </a:r>
            <a:r>
              <a:rPr lang="en-US" altLang="zh-CN" dirty="0"/>
              <a:t>el</a:t>
            </a:r>
            <a:r>
              <a:rPr lang="zh-CN" altLang="en-US" dirty="0"/>
              <a:t>的模板。</a:t>
            </a:r>
            <a:endParaRPr lang="zh-CN" altLang="en-US" dirty="0"/>
          </a:p>
          <a:p>
            <a:r>
              <a:rPr lang="zh-CN" altLang="en-US" dirty="0"/>
              <a:t>这样做有什么好处呢？</a:t>
            </a:r>
            <a:endParaRPr lang="zh-CN" altLang="en-US" dirty="0"/>
          </a:p>
          <a:p>
            <a:pPr lvl="1"/>
            <a:r>
              <a:rPr lang="zh-CN" altLang="en-US" dirty="0"/>
              <a:t>这样做之后我们就不需要在以后的开发中再次操作</a:t>
            </a:r>
            <a:r>
              <a:rPr lang="en-US" altLang="zh-CN" dirty="0"/>
              <a:t>index.html</a:t>
            </a:r>
            <a:r>
              <a:rPr lang="zh-CN" altLang="en-US" dirty="0"/>
              <a:t>，只需要在</a:t>
            </a:r>
            <a:r>
              <a:rPr lang="en-US" altLang="zh-CN" dirty="0"/>
              <a:t>template</a:t>
            </a:r>
            <a:r>
              <a:rPr lang="zh-CN" altLang="en-US" dirty="0"/>
              <a:t>中写入对应的标签即可</a:t>
            </a:r>
            <a:endParaRPr lang="zh-CN" altLang="en-US" dirty="0"/>
          </a:p>
          <a:p>
            <a:r>
              <a:rPr lang="zh-CN" altLang="en-US" dirty="0"/>
              <a:t>但是，书写</a:t>
            </a:r>
            <a:r>
              <a:rPr lang="en-US" altLang="zh-CN" dirty="0"/>
              <a:t>template</a:t>
            </a:r>
            <a:r>
              <a:rPr lang="zh-CN" altLang="en-US" dirty="0"/>
              <a:t>模块非常麻烦怎么办呢？</a:t>
            </a:r>
            <a:endParaRPr lang="zh-CN" altLang="en-US" dirty="0"/>
          </a:p>
          <a:p>
            <a:pPr lvl="1"/>
            <a:r>
              <a:rPr lang="zh-CN" altLang="en-US" dirty="0"/>
              <a:t>没有关系，稍后我们会将</a:t>
            </a:r>
            <a:r>
              <a:rPr lang="en-US" altLang="zh-CN" dirty="0"/>
              <a:t>template</a:t>
            </a:r>
            <a:r>
              <a:rPr lang="zh-CN" altLang="en-US" dirty="0"/>
              <a:t>模板中的内容进行抽离。</a:t>
            </a:r>
            <a:endParaRPr lang="zh-CN" altLang="en-US" dirty="0"/>
          </a:p>
          <a:p>
            <a:pPr lvl="1"/>
            <a:r>
              <a:rPr lang="zh-CN" altLang="en-US" dirty="0"/>
              <a:t>会分成三部分书写：</a:t>
            </a:r>
            <a:r>
              <a:rPr lang="en-US" altLang="zh-CN" dirty="0"/>
              <a:t>template</a:t>
            </a:r>
            <a:r>
              <a:rPr lang="zh-CN" altLang="en-US" dirty="0"/>
              <a:t>、</a:t>
            </a:r>
            <a:r>
              <a:rPr lang="en-US" altLang="zh-CN" dirty="0"/>
              <a:t>script</a:t>
            </a:r>
            <a:r>
              <a:rPr lang="zh-CN" altLang="en-US" dirty="0"/>
              <a:t>、</a:t>
            </a:r>
            <a:r>
              <a:rPr lang="en-US" altLang="zh-CN" dirty="0"/>
              <a:t>style</a:t>
            </a:r>
            <a:r>
              <a:rPr lang="zh-CN" altLang="en-US" dirty="0"/>
              <a:t>，结构变得非常清晰。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组件化开发引入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在学习组件化开发的时候，我说过以后的</a:t>
            </a:r>
            <a:r>
              <a:rPr lang="en-US" altLang="zh-CN" dirty="0"/>
              <a:t>Vue</a:t>
            </a:r>
            <a:r>
              <a:rPr lang="zh-CN" altLang="en-US" dirty="0"/>
              <a:t>开发过程中，我们都会采用组件化开发的思想。</a:t>
            </a:r>
            <a:endParaRPr lang="zh-CN" altLang="en-US" dirty="0"/>
          </a:p>
          <a:p>
            <a:pPr lvl="1"/>
            <a:r>
              <a:rPr lang="zh-CN" altLang="en-US" dirty="0"/>
              <a:t>那么，在当前项目中，如果我也想采用组件化的形式进行开发，应该怎么做呢？</a:t>
            </a:r>
            <a:endParaRPr lang="zh-CN" altLang="en-US" dirty="0"/>
          </a:p>
          <a:p>
            <a:r>
              <a:rPr lang="zh-CN" altLang="en-US" dirty="0"/>
              <a:t>查看下面的代码：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kumimoji="1" lang="zh-CN" altLang="en-US" dirty="0"/>
              <a:t>当然，我们也可以将下面的代码抽取到一个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文件中，并且导出。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7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zh-CN" altLang="en-US" dirty="0"/>
              <a:t>文件封装处理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sz="1600" dirty="0"/>
              <a:t>但是一个组件以一个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对象的形式进行组织和使用的时候是非常不方便的</a:t>
            </a:r>
            <a:endParaRPr lang="zh-CN" altLang="en-US" sz="1600" dirty="0"/>
          </a:p>
          <a:p>
            <a:pPr lvl="1"/>
            <a:r>
              <a:rPr lang="zh-CN" altLang="en-US" sz="1600" dirty="0"/>
              <a:t>一方面编写</a:t>
            </a:r>
            <a:r>
              <a:rPr lang="en-US" altLang="zh-CN" sz="1600" dirty="0"/>
              <a:t>template</a:t>
            </a:r>
            <a:r>
              <a:rPr lang="zh-CN" altLang="en-US" sz="1600" dirty="0"/>
              <a:t>模块非常的麻烦</a:t>
            </a:r>
            <a:endParaRPr lang="zh-CN" altLang="en-US" sz="1600" dirty="0"/>
          </a:p>
          <a:p>
            <a:pPr lvl="1"/>
            <a:r>
              <a:rPr lang="zh-CN" altLang="en-US" sz="1600" dirty="0"/>
              <a:t>另外一方面如果有样式的话，我们写在哪里比较合适呢？</a:t>
            </a:r>
            <a:endParaRPr lang="zh-CN" altLang="en-US" sz="1600" dirty="0"/>
          </a:p>
          <a:p>
            <a:r>
              <a:rPr lang="zh-CN" altLang="en-US" sz="1600" dirty="0"/>
              <a:t>现在，我们以一种全新的方式来组织一个</a:t>
            </a:r>
            <a:r>
              <a:rPr lang="en-US" altLang="zh-CN" sz="1600" dirty="0" err="1"/>
              <a:t>vue</a:t>
            </a:r>
            <a:r>
              <a:rPr lang="zh-CN" altLang="en-US" sz="1600" dirty="0"/>
              <a:t>的组件</a:t>
            </a:r>
            <a:endParaRPr lang="en-US" altLang="zh-CN" sz="1600" dirty="0"/>
          </a:p>
          <a:p>
            <a:r>
              <a:rPr lang="zh-CN" altLang="en-US" sz="1600" dirty="0"/>
              <a:t>但是，这个时候这个文件可以被正确的加载吗？</a:t>
            </a:r>
            <a:endParaRPr lang="zh-CN" altLang="en-US" sz="1600" dirty="0"/>
          </a:p>
          <a:p>
            <a:pPr lvl="1"/>
            <a:r>
              <a:rPr lang="zh-CN" altLang="en-US" sz="1600" dirty="0"/>
              <a:t>必然不可以，这种特殊的文件以及特殊的格式，必须有人帮助我们处理。</a:t>
            </a:r>
            <a:endParaRPr lang="zh-CN" altLang="en-US" sz="1600" dirty="0"/>
          </a:p>
          <a:p>
            <a:pPr lvl="1"/>
            <a:r>
              <a:rPr lang="zh-CN" altLang="en-US" sz="1600" dirty="0"/>
              <a:t>谁来处理呢？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-loader</a:t>
            </a:r>
            <a:r>
              <a:rPr lang="zh-CN" altLang="en-US" sz="1600" dirty="0"/>
              <a:t>以及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-template-compiler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r>
              <a:rPr lang="zh-CN" altLang="en-US" sz="1600" dirty="0"/>
              <a:t>安装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-loader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-template-compiler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修改</a:t>
            </a:r>
            <a:r>
              <a:rPr lang="en-US" altLang="zh-CN" sz="1600" dirty="0"/>
              <a:t>webpack.config.js</a:t>
            </a:r>
            <a:r>
              <a:rPr lang="zh-CN" altLang="en-US" sz="1600" dirty="0"/>
              <a:t>的配置文件：</a:t>
            </a:r>
            <a:endParaRPr kumimoji="1" lang="zh-CN" altLang="en-US" sz="16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0" y="437917"/>
            <a:ext cx="4616450" cy="3464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550" y="4378942"/>
            <a:ext cx="3810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Webpack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2293" y="954561"/>
            <a:ext cx="10952584" cy="4614636"/>
          </a:xfrm>
        </p:spPr>
        <p:txBody>
          <a:bodyPr/>
          <a:lstStyle/>
          <a:p>
            <a:r>
              <a:rPr lang="zh-CN" altLang="en-US" sz="1600" dirty="0"/>
              <a:t>什么是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？</a:t>
            </a:r>
            <a:endParaRPr lang="zh-CN" altLang="en-US" sz="1600" dirty="0"/>
          </a:p>
          <a:p>
            <a:pPr lvl="1"/>
            <a:r>
              <a:rPr lang="zh-CN" altLang="en-US" sz="1400" dirty="0"/>
              <a:t>这个</a:t>
            </a:r>
            <a:r>
              <a:rPr lang="en-US" altLang="zh-CN" sz="1400" dirty="0"/>
              <a:t>webpack</a:t>
            </a:r>
            <a:r>
              <a:rPr lang="zh-CN" altLang="en-US" sz="1400" dirty="0"/>
              <a:t>还真不是一两句话可以说清楚的。</a:t>
            </a:r>
            <a:endParaRPr lang="zh-CN" altLang="en-US" sz="1400" dirty="0"/>
          </a:p>
          <a:p>
            <a:r>
              <a:rPr lang="zh-CN" altLang="en-US" sz="1600" dirty="0"/>
              <a:t>我们先看看官方的解释：</a:t>
            </a:r>
            <a:endParaRPr lang="zh-CN" altLang="en-US" sz="1600" dirty="0"/>
          </a:p>
          <a:p>
            <a:pPr lvl="1"/>
            <a:r>
              <a:rPr lang="en-US" altLang="zh-CN" sz="1400" dirty="0"/>
              <a:t>At its core, webpack is a static module bundler for modern JavaScript applications. </a:t>
            </a:r>
            <a:endParaRPr lang="en-US" altLang="zh-CN" sz="1400" dirty="0"/>
          </a:p>
          <a:p>
            <a:pPr lvl="1"/>
            <a:r>
              <a:rPr lang="zh-CN" altLang="en-US" sz="1400" dirty="0"/>
              <a:t>从本质上来讲，</a:t>
            </a:r>
            <a:r>
              <a:rPr lang="en-US" altLang="zh-CN" sz="1400" dirty="0"/>
              <a:t>webpack</a:t>
            </a:r>
            <a:r>
              <a:rPr lang="zh-CN" altLang="en-US" sz="1400" dirty="0"/>
              <a:t>是一个现代的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应用的静态模块打包工具。</a:t>
            </a:r>
            <a:endParaRPr lang="zh-CN" altLang="en-US" sz="1400" dirty="0"/>
          </a:p>
          <a:p>
            <a:r>
              <a:rPr lang="zh-CN" altLang="en-US" sz="1600" dirty="0"/>
              <a:t>但是它是什么呢？用概念解释概念，还是不清晰。</a:t>
            </a:r>
            <a:endParaRPr lang="zh-CN" altLang="en-US" sz="1600" dirty="0"/>
          </a:p>
          <a:p>
            <a:pPr lvl="1"/>
            <a:r>
              <a:rPr lang="zh-CN" altLang="en-US" sz="1400" dirty="0"/>
              <a:t>我们从两个点来解释上面这句话：模块 和 打包</a:t>
            </a:r>
            <a:endParaRPr lang="zh-CN" altLang="en-US" sz="1400" dirty="0"/>
          </a:p>
          <a:p>
            <a:endParaRPr lang="zh-CN" altLang="en-US" sz="1600" dirty="0"/>
          </a:p>
        </p:txBody>
      </p:sp>
      <p:pic>
        <p:nvPicPr>
          <p:cNvPr id="4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" y="3429000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认识</a:t>
            </a:r>
            <a:r>
              <a:rPr kumimoji="1" lang="en-US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en-US" altLang="zh-CN" dirty="0"/>
              <a:t>plugin</a:t>
            </a:r>
            <a:r>
              <a:rPr lang="zh-CN" altLang="en-US" dirty="0"/>
              <a:t>是什么？</a:t>
            </a:r>
            <a:endParaRPr lang="zh-CN" altLang="en-US" dirty="0"/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是插件的意思，通常是用于对某个现有的架构进行扩展。</a:t>
            </a:r>
            <a:endParaRPr lang="zh-CN" altLang="en-US" dirty="0"/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中的插件，就是对</a:t>
            </a:r>
            <a:r>
              <a:rPr lang="en-US" altLang="zh-CN" dirty="0"/>
              <a:t>webpack</a:t>
            </a:r>
            <a:r>
              <a:rPr lang="zh-CN" altLang="en-US" dirty="0"/>
              <a:t>现有功能的各种扩展，比如打包优化，文件压缩等等。</a:t>
            </a:r>
            <a:endParaRPr lang="zh-CN" altLang="en-US" dirty="0"/>
          </a:p>
          <a:p>
            <a:r>
              <a:rPr lang="en-US" altLang="zh-CN" dirty="0"/>
              <a:t>loader</a:t>
            </a:r>
            <a:r>
              <a:rPr lang="zh-CN" altLang="en-US" dirty="0"/>
              <a:t>和</a:t>
            </a:r>
            <a:r>
              <a:rPr lang="en-US" altLang="zh-CN" dirty="0"/>
              <a:t>plugin</a:t>
            </a:r>
            <a:r>
              <a:rPr lang="zh-CN" altLang="en-US" dirty="0"/>
              <a:t>区别</a:t>
            </a:r>
            <a:endParaRPr lang="zh-CN" altLang="en-US" dirty="0"/>
          </a:p>
          <a:p>
            <a:pPr lvl="1"/>
            <a:r>
              <a:rPr lang="en-US" altLang="zh-CN" dirty="0"/>
              <a:t>loader</a:t>
            </a:r>
            <a:r>
              <a:rPr lang="zh-CN" altLang="en-US" dirty="0"/>
              <a:t>主要用于转换某些类型的模块，它是一个转换器。</a:t>
            </a:r>
            <a:endParaRPr lang="zh-CN" altLang="en-US" dirty="0"/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是插件，它是对</a:t>
            </a:r>
            <a:r>
              <a:rPr lang="en-US" altLang="zh-CN" dirty="0"/>
              <a:t>webpack</a:t>
            </a:r>
            <a:r>
              <a:rPr lang="zh-CN" altLang="en-US" dirty="0"/>
              <a:t>本身的扩展，是一个扩展器。</a:t>
            </a:r>
            <a:endParaRPr lang="zh-CN" altLang="en-US" dirty="0"/>
          </a:p>
          <a:p>
            <a:r>
              <a:rPr lang="en-US" altLang="zh-CN" dirty="0"/>
              <a:t>plugin</a:t>
            </a:r>
            <a:r>
              <a:rPr lang="zh-CN" altLang="en-US" dirty="0"/>
              <a:t>的使用过程：</a:t>
            </a:r>
            <a:endParaRPr lang="zh-CN" altLang="en-US" dirty="0"/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plugins(</a:t>
            </a:r>
            <a:r>
              <a:rPr lang="zh-CN" altLang="en-US" dirty="0"/>
              <a:t>某些</a:t>
            </a:r>
            <a:r>
              <a:rPr lang="en-US" altLang="zh-CN" dirty="0"/>
              <a:t>webpack</a:t>
            </a:r>
            <a:r>
              <a:rPr lang="zh-CN" altLang="en-US" dirty="0"/>
              <a:t>已经内置的插件不需要安装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plugins</a:t>
            </a:r>
            <a:r>
              <a:rPr lang="zh-CN" altLang="en-US" dirty="0"/>
              <a:t>中配置插件。</a:t>
            </a:r>
            <a:endParaRPr lang="zh-CN" altLang="en-US" dirty="0"/>
          </a:p>
          <a:p>
            <a:r>
              <a:rPr lang="zh-CN" altLang="en-US" dirty="0"/>
              <a:t>下面，我们就来看看可以通过哪些插件对现有的</a:t>
            </a:r>
            <a:r>
              <a:rPr lang="en-US" altLang="zh-CN" dirty="0"/>
              <a:t>webpack</a:t>
            </a:r>
            <a:r>
              <a:rPr lang="zh-CN" altLang="en-US" dirty="0"/>
              <a:t>打包过程进行扩容，让我们的</a:t>
            </a:r>
            <a:r>
              <a:rPr lang="en-US" altLang="zh-CN" dirty="0"/>
              <a:t>webpack</a:t>
            </a:r>
            <a:r>
              <a:rPr lang="zh-CN" altLang="en-US" dirty="0"/>
              <a:t>变得更加好用。</a:t>
            </a:r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添加版权的</a:t>
            </a:r>
            <a:r>
              <a:rPr kumimoji="1" lang="en-US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我们先来使用一个最简单的插件，为打包的文件添加版权声明</a:t>
            </a:r>
            <a:endParaRPr lang="zh-CN" altLang="en-US" dirty="0"/>
          </a:p>
          <a:p>
            <a:pPr lvl="1"/>
            <a:r>
              <a:rPr lang="zh-CN" altLang="en-US" dirty="0"/>
              <a:t>该插件名字叫</a:t>
            </a:r>
            <a:r>
              <a:rPr lang="en-US" altLang="zh-CN" dirty="0" err="1"/>
              <a:t>BannerPlugin</a:t>
            </a:r>
            <a:r>
              <a:rPr lang="zh-CN" altLang="en-US" dirty="0"/>
              <a:t>，属于</a:t>
            </a:r>
            <a:r>
              <a:rPr lang="en-US" altLang="zh-CN" dirty="0"/>
              <a:t>webpack</a:t>
            </a:r>
            <a:r>
              <a:rPr lang="zh-CN" altLang="en-US" dirty="0"/>
              <a:t>自带的插件。</a:t>
            </a:r>
            <a:endParaRPr lang="zh-CN" altLang="en-US" dirty="0"/>
          </a:p>
          <a:p>
            <a:r>
              <a:rPr lang="zh-CN" altLang="en-US" dirty="0"/>
              <a:t>按照下面的方式来修改</a:t>
            </a:r>
            <a:r>
              <a:rPr lang="en-US" altLang="zh-CN" dirty="0"/>
              <a:t>webpack.config.js</a:t>
            </a:r>
            <a:r>
              <a:rPr lang="zh-CN" altLang="en-US" dirty="0"/>
              <a:t>的文件：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重新打包程序：查看</a:t>
            </a:r>
            <a:r>
              <a:rPr lang="en-US" altLang="zh-CN" dirty="0"/>
              <a:t>bundle.js</a:t>
            </a:r>
            <a:r>
              <a:rPr lang="zh-CN" altLang="en-US" dirty="0"/>
              <a:t>文件的头部，看到如下信息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342" y="1901626"/>
            <a:ext cx="5506149" cy="1991331"/>
          </a:xfrm>
          <a:prstGeom prst="rect">
            <a:avLst/>
          </a:prstGeom>
        </p:spPr>
      </p:pic>
      <p:pic>
        <p:nvPicPr>
          <p:cNvPr id="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2" y="4490445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de-DE" dirty="0"/>
              <a:t>打包</a:t>
            </a:r>
            <a:r>
              <a:rPr lang="de-DE" altLang="zh-CN" dirty="0"/>
              <a:t>html</a:t>
            </a:r>
            <a:r>
              <a:rPr lang="zh-CN" altLang="de-DE" dirty="0"/>
              <a:t>的</a:t>
            </a:r>
            <a:r>
              <a:rPr lang="de-DE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sz="1600" dirty="0"/>
              <a:t>目前，我们的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文件是存放在项目的根目录下的。</a:t>
            </a:r>
            <a:endParaRPr lang="zh-CN" altLang="en-US" sz="1600" dirty="0"/>
          </a:p>
          <a:p>
            <a:pPr lvl="1"/>
            <a:r>
              <a:rPr lang="zh-CN" altLang="en-US" sz="1600" dirty="0"/>
              <a:t>我们知道，在真实发布项目时，发布的是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文件夹中的内容，但是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文件夹中如果没有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文件，那么打包的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等文件也就没有意义了。</a:t>
            </a:r>
            <a:endParaRPr lang="zh-CN" altLang="en-US" sz="1600" dirty="0"/>
          </a:p>
          <a:p>
            <a:pPr lvl="1"/>
            <a:r>
              <a:rPr lang="zh-CN" altLang="en-US" sz="1600" dirty="0"/>
              <a:t>所以，我们需要将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文件打包到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文件夹中，这个时候就可以使用</a:t>
            </a:r>
            <a:r>
              <a:rPr lang="en-US" altLang="zh-CN" sz="1600" dirty="0" err="1"/>
              <a:t>HtmlWebpackPlugin</a:t>
            </a:r>
            <a:r>
              <a:rPr lang="zh-CN" altLang="en-US" sz="1600" dirty="0"/>
              <a:t>插件</a:t>
            </a:r>
            <a:endParaRPr lang="zh-CN" altLang="en-US" sz="1600" dirty="0"/>
          </a:p>
          <a:p>
            <a:r>
              <a:rPr lang="en-US" altLang="zh-CN" sz="1600" dirty="0" err="1"/>
              <a:t>HtmlWebpackPlugin</a:t>
            </a:r>
            <a:r>
              <a:rPr lang="zh-CN" altLang="en-US" sz="1600" dirty="0"/>
              <a:t>插件可以为我们做这些事情：</a:t>
            </a:r>
            <a:endParaRPr lang="zh-CN" altLang="en-US" sz="1600" dirty="0"/>
          </a:p>
          <a:p>
            <a:pPr lvl="1"/>
            <a:r>
              <a:rPr lang="zh-CN" altLang="en-US" sz="1600" dirty="0"/>
              <a:t>自动生成一个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</a:t>
            </a:r>
            <a:r>
              <a:rPr lang="en-US" altLang="zh-CN" sz="1600" dirty="0"/>
              <a:t>(</a:t>
            </a:r>
            <a:r>
              <a:rPr lang="zh-CN" altLang="en-US" sz="1600" dirty="0"/>
              <a:t>可以指定模板来生成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pPr lvl="1"/>
            <a:r>
              <a:rPr lang="zh-CN" altLang="en-US" sz="1600" dirty="0"/>
              <a:t>将打包的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文件，自动通过</a:t>
            </a:r>
            <a:r>
              <a:rPr lang="en-US" altLang="zh-CN" sz="1600" dirty="0"/>
              <a:t>script</a:t>
            </a:r>
            <a:r>
              <a:rPr lang="zh-CN" altLang="en-US" sz="1600" dirty="0"/>
              <a:t>标签插入到</a:t>
            </a:r>
            <a:r>
              <a:rPr lang="en-US" altLang="zh-CN" sz="1600" dirty="0"/>
              <a:t>body</a:t>
            </a:r>
            <a:r>
              <a:rPr lang="zh-CN" altLang="en-US" sz="1600" dirty="0"/>
              <a:t>中</a:t>
            </a:r>
            <a:endParaRPr lang="zh-CN" altLang="en-US" sz="1600" dirty="0"/>
          </a:p>
          <a:p>
            <a:r>
              <a:rPr lang="zh-CN" altLang="sk-SK" sz="1600" dirty="0"/>
              <a:t>安装</a:t>
            </a:r>
            <a:r>
              <a:rPr lang="sk-SK" altLang="zh-CN" sz="1600" dirty="0"/>
              <a:t>HtmlWebpackPlugin</a:t>
            </a:r>
            <a:r>
              <a:rPr lang="zh-CN" altLang="sk-SK" sz="1600" dirty="0"/>
              <a:t>插件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使用插件，修改</a:t>
            </a:r>
            <a:r>
              <a:rPr lang="en-US" altLang="zh-CN" sz="1600" dirty="0"/>
              <a:t>webpack.config.js</a:t>
            </a:r>
            <a:r>
              <a:rPr lang="zh-CN" altLang="en-US" sz="1600" dirty="0"/>
              <a:t>文件中</a:t>
            </a:r>
            <a:r>
              <a:rPr lang="en-US" altLang="zh-CN" sz="1600" dirty="0"/>
              <a:t>plugins</a:t>
            </a:r>
            <a:r>
              <a:rPr lang="zh-CN" altLang="en-US" sz="1600" dirty="0"/>
              <a:t>部分的内容如下：</a:t>
            </a:r>
            <a:endParaRPr lang="en-US" altLang="zh-CN" sz="1600" dirty="0"/>
          </a:p>
          <a:p>
            <a:pPr lvl="1"/>
            <a:r>
              <a:rPr lang="zh-CN" altLang="en-US" dirty="0"/>
              <a:t>这里的</a:t>
            </a:r>
            <a:r>
              <a:rPr lang="en-US" altLang="zh-CN" dirty="0"/>
              <a:t>template</a:t>
            </a:r>
            <a:r>
              <a:rPr lang="zh-CN" altLang="en-US" dirty="0"/>
              <a:t>表示根据什么模板来生成</a:t>
            </a:r>
            <a:r>
              <a:rPr lang="en-US" altLang="zh-CN" dirty="0"/>
              <a:t>index.html</a:t>
            </a:r>
            <a:endParaRPr lang="en-US" altLang="zh-CN" dirty="0"/>
          </a:p>
          <a:p>
            <a:pPr lvl="1"/>
            <a:r>
              <a:rPr lang="zh-CN" altLang="en-US" dirty="0"/>
              <a:t>另外，我们需要删除之前在</a:t>
            </a:r>
            <a:r>
              <a:rPr lang="en-US" altLang="zh-CN" dirty="0"/>
              <a:t>output</a:t>
            </a:r>
            <a:r>
              <a:rPr lang="zh-CN" altLang="en-US" dirty="0"/>
              <a:t>中添加的</a:t>
            </a:r>
            <a:r>
              <a:rPr lang="en-US" altLang="zh-CN" dirty="0" err="1"/>
              <a:t>publicPath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否则插入的</a:t>
            </a:r>
            <a:r>
              <a:rPr lang="en-US" altLang="zh-CN" dirty="0"/>
              <a:t>script</a:t>
            </a:r>
            <a:r>
              <a:rPr lang="zh-CN" altLang="en-US" dirty="0"/>
              <a:t>标签中的</a:t>
            </a:r>
            <a:r>
              <a:rPr lang="en-US" altLang="zh-CN" dirty="0" err="1"/>
              <a:t>src</a:t>
            </a:r>
            <a:r>
              <a:rPr lang="zh-CN" altLang="en-US" dirty="0"/>
              <a:t>可能会有问题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9775" y="3112770"/>
            <a:ext cx="57994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html-webpack-plugin --save-dev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9382" y="4666826"/>
            <a:ext cx="4819813" cy="13070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js</a:t>
            </a:r>
            <a:r>
              <a:rPr kumimoji="1" lang="zh-CN" altLang="en-US" dirty="0"/>
              <a:t>压缩的</a:t>
            </a:r>
            <a:r>
              <a:rPr kumimoji="1" lang="en-US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在项目发布之前，我们必然需要对</a:t>
            </a:r>
            <a:r>
              <a:rPr lang="en-US" altLang="zh-CN" dirty="0" err="1"/>
              <a:t>js</a:t>
            </a:r>
            <a:r>
              <a:rPr lang="zh-CN" altLang="en-US" dirty="0"/>
              <a:t>等文件进行压缩处理</a:t>
            </a:r>
            <a:endParaRPr lang="zh-CN" altLang="en-US" dirty="0"/>
          </a:p>
          <a:p>
            <a:pPr lvl="1"/>
            <a:r>
              <a:rPr lang="zh-CN" altLang="en-US" dirty="0"/>
              <a:t>这里，我们就对打包的</a:t>
            </a:r>
            <a:r>
              <a:rPr lang="en-US" altLang="zh-CN" dirty="0" err="1"/>
              <a:t>js</a:t>
            </a:r>
            <a:r>
              <a:rPr lang="zh-CN" altLang="en-US" dirty="0"/>
              <a:t>文件进行压缩</a:t>
            </a:r>
            <a:endParaRPr lang="zh-CN" altLang="en-US" dirty="0"/>
          </a:p>
          <a:p>
            <a:pPr lvl="1"/>
            <a:r>
              <a:rPr lang="zh-CN" altLang="en-US" dirty="0"/>
              <a:t>我们使用一个第三方的插件</a:t>
            </a:r>
            <a:r>
              <a:rPr lang="en-US" altLang="zh-CN" dirty="0" err="1"/>
              <a:t>uglifyjs</a:t>
            </a:r>
            <a:r>
              <a:rPr lang="en-US" altLang="zh-CN" dirty="0"/>
              <a:t>-webpack-plugin</a:t>
            </a:r>
            <a:r>
              <a:rPr lang="zh-CN" altLang="en-US" dirty="0"/>
              <a:t>，并且版本号指定</a:t>
            </a:r>
            <a:r>
              <a:rPr lang="en-US" altLang="zh-CN" dirty="0"/>
              <a:t>1.1.1</a:t>
            </a:r>
            <a:r>
              <a:rPr lang="zh-CN" altLang="en-US" dirty="0"/>
              <a:t>，和</a:t>
            </a:r>
            <a:r>
              <a:rPr lang="en-US" altLang="zh-CN" dirty="0"/>
              <a:t>CLI2</a:t>
            </a:r>
            <a:r>
              <a:rPr lang="zh-CN" altLang="en-US" dirty="0"/>
              <a:t>保持一致</a:t>
            </a:r>
            <a:endParaRPr lang="zh-CN" altLang="en-US" dirty="0"/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webpack.config.js</a:t>
            </a:r>
            <a:r>
              <a:rPr lang="zh-CN" altLang="en-US" dirty="0"/>
              <a:t>文件，使用插件：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查看打包后的</a:t>
            </a:r>
            <a:r>
              <a:rPr lang="en-US" altLang="zh-CN" dirty="0"/>
              <a:t>bunlde.js</a:t>
            </a:r>
            <a:r>
              <a:rPr lang="zh-CN" altLang="en-US" dirty="0"/>
              <a:t>文件，是已经被压缩过了。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4525" y="2045970"/>
            <a:ext cx="656717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uglifyjs-webpack-plugin@1.1.1 --save-dev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21" y="2876250"/>
            <a:ext cx="65024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搭建本地服务器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提供了一个可选的本地开发服务器，这个本地服务器基于</a:t>
            </a:r>
            <a:r>
              <a:rPr lang="en-US" altLang="zh-CN" dirty="0"/>
              <a:t>node.js</a:t>
            </a:r>
            <a:r>
              <a:rPr lang="zh-CN" altLang="en-US" dirty="0"/>
              <a:t>搭建，内部使用</a:t>
            </a:r>
            <a:r>
              <a:rPr lang="en-US" altLang="zh-CN" dirty="0"/>
              <a:t>express</a:t>
            </a:r>
            <a:r>
              <a:rPr lang="zh-CN" altLang="en-US" dirty="0"/>
              <a:t>框架，可以实现我们想要的让浏览器自动刷新显示我们修改后的结果。</a:t>
            </a:r>
            <a:endParaRPr lang="zh-CN" altLang="en-US" dirty="0"/>
          </a:p>
          <a:p>
            <a:r>
              <a:rPr lang="zh-CN" altLang="en-US" dirty="0"/>
              <a:t>不过它是一个单独的模块，在</a:t>
            </a:r>
            <a:r>
              <a:rPr lang="en-US" altLang="zh-CN" dirty="0"/>
              <a:t>webpack</a:t>
            </a:r>
            <a:r>
              <a:rPr lang="zh-CN" altLang="en-US" dirty="0"/>
              <a:t>中使用之前需要先安装它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devserver</a:t>
            </a:r>
            <a:r>
              <a:rPr lang="zh-CN" altLang="en-US" dirty="0"/>
              <a:t>也是作为</a:t>
            </a:r>
            <a:r>
              <a:rPr lang="en-US" altLang="zh-CN" dirty="0"/>
              <a:t>webpack</a:t>
            </a:r>
            <a:r>
              <a:rPr lang="zh-CN" altLang="en-US" dirty="0"/>
              <a:t>中的一个选项，选项本身可以设置如下属性：</a:t>
            </a:r>
            <a:endParaRPr lang="zh-CN" altLang="en-US" dirty="0"/>
          </a:p>
          <a:p>
            <a:pPr lvl="1"/>
            <a:r>
              <a:rPr lang="en-US" altLang="zh-CN" dirty="0" err="1"/>
              <a:t>contentBase</a:t>
            </a:r>
            <a:r>
              <a:rPr lang="zh-CN" altLang="en-US" dirty="0"/>
              <a:t>：为哪一个文件夹提供本地服务，默认是根文件夹，我们这里要填写</a:t>
            </a:r>
            <a:r>
              <a:rPr lang="en-US" altLang="zh-CN" dirty="0"/>
              <a:t>./</a:t>
            </a:r>
            <a:r>
              <a:rPr lang="en-US" altLang="zh-CN" dirty="0" err="1"/>
              <a:t>dist</a:t>
            </a:r>
            <a:endParaRPr lang="en-US" altLang="zh-CN" dirty="0"/>
          </a:p>
          <a:p>
            <a:pPr lvl="1"/>
            <a:r>
              <a:rPr lang="en-US" altLang="zh-CN" dirty="0"/>
              <a:t>port</a:t>
            </a:r>
            <a:r>
              <a:rPr lang="zh-CN" altLang="en-US" dirty="0"/>
              <a:t>：端口号</a:t>
            </a:r>
            <a:endParaRPr lang="zh-CN" altLang="en-US" dirty="0"/>
          </a:p>
          <a:p>
            <a:pPr lvl="1"/>
            <a:r>
              <a:rPr lang="en-US" altLang="zh-CN" dirty="0"/>
              <a:t>inline</a:t>
            </a:r>
            <a:r>
              <a:rPr lang="zh-CN" altLang="en-US" dirty="0"/>
              <a:t>：页面实时刷新</a:t>
            </a:r>
            <a:endParaRPr lang="zh-CN" altLang="en-US" dirty="0"/>
          </a:p>
          <a:p>
            <a:pPr lvl="1"/>
            <a:r>
              <a:rPr lang="en-US" altLang="zh-CN" dirty="0" err="1"/>
              <a:t>historyApiFallback</a:t>
            </a:r>
            <a:r>
              <a:rPr lang="zh-CN" altLang="en-US" dirty="0"/>
              <a:t>：在</a:t>
            </a:r>
            <a:r>
              <a:rPr lang="en-US" altLang="zh-CN" dirty="0"/>
              <a:t>SPA</a:t>
            </a:r>
            <a:r>
              <a:rPr lang="zh-CN" altLang="en-US" dirty="0"/>
              <a:t>页面中，依赖</a:t>
            </a:r>
            <a:r>
              <a:rPr lang="en-US" altLang="zh-CN" dirty="0"/>
              <a:t>HTML5</a:t>
            </a:r>
            <a:r>
              <a:rPr lang="zh-CN" altLang="en-US" dirty="0"/>
              <a:t>的</a:t>
            </a:r>
            <a:r>
              <a:rPr lang="en-US" altLang="zh-CN" dirty="0"/>
              <a:t>history</a:t>
            </a:r>
            <a:r>
              <a:rPr lang="zh-CN" altLang="en-US" dirty="0"/>
              <a:t>模式</a:t>
            </a:r>
            <a:endParaRPr lang="en-US" altLang="zh-CN" dirty="0"/>
          </a:p>
          <a:p>
            <a:r>
              <a:rPr lang="en-US" altLang="zh-CN" dirty="0"/>
              <a:t>webpack.config.js</a:t>
            </a:r>
            <a:r>
              <a:rPr lang="zh-CN" altLang="en-US" dirty="0"/>
              <a:t>文件配置修改如下：</a:t>
            </a:r>
            <a:endParaRPr lang="en-US" altLang="zh-CN" dirty="0"/>
          </a:p>
          <a:p>
            <a:r>
              <a:rPr kumimoji="1" lang="zh-CN" altLang="en-US" dirty="0"/>
              <a:t>我们可以再配置另外一个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lang="en-US" altLang="zh-CN" dirty="0"/>
              <a:t>--open</a:t>
            </a:r>
            <a:r>
              <a:rPr lang="zh-CN" altLang="en-US" dirty="0"/>
              <a:t>参数表示直接打开浏览器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0787" y="4261025"/>
            <a:ext cx="3721100" cy="990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7" y="5597326"/>
            <a:ext cx="3949700" cy="393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7550" y="1872615"/>
            <a:ext cx="588264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前端模块化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9" y="805706"/>
            <a:ext cx="10554614" cy="4614636"/>
          </a:xfrm>
        </p:spPr>
        <p:txBody>
          <a:bodyPr/>
          <a:lstStyle/>
          <a:p>
            <a:r>
              <a:rPr lang="zh-CN" altLang="en-US" sz="1600" dirty="0"/>
              <a:t>前端模块化：</a:t>
            </a:r>
            <a:endParaRPr lang="zh-CN" altLang="en-US" sz="1600" dirty="0"/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  <a:endParaRPr lang="zh-CN" altLang="en-US" sz="1600" dirty="0"/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  <a:endParaRPr lang="zh-CN" altLang="en-US" sz="1600" dirty="0"/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  <a:endParaRPr lang="zh-CN" altLang="en-US" sz="1600" dirty="0"/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  <a:endParaRPr lang="zh-CN" altLang="en-US" sz="1600" dirty="0"/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  <a:endParaRPr lang="zh-CN" altLang="en-US" sz="1600" dirty="0"/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  <a:endParaRPr lang="zh-CN" altLang="en-US" sz="1600" dirty="0"/>
          </a:p>
          <a:p>
            <a:r>
              <a:rPr lang="zh-CN" altLang="en-US" sz="1600" b="1" dirty="0"/>
              <a:t>打包</a:t>
            </a:r>
            <a:r>
              <a:rPr lang="zh-CN" altLang="en-US" sz="1600" dirty="0"/>
              <a:t>如何理解呢？</a:t>
            </a:r>
            <a:endParaRPr lang="zh-CN" altLang="en-US" sz="1600" dirty="0"/>
          </a:p>
          <a:p>
            <a:pPr lvl="1"/>
            <a:r>
              <a:rPr lang="zh-CN" altLang="en-US" sz="1600" dirty="0"/>
              <a:t>理解了</a:t>
            </a:r>
            <a:r>
              <a:rPr lang="en-US" altLang="zh-CN" sz="1600" dirty="0"/>
              <a:t>webpack</a:t>
            </a:r>
            <a:r>
              <a:rPr lang="zh-CN" altLang="en-US" sz="1600" dirty="0"/>
              <a:t>可以帮助我们进行模块化，并且处理模块间的各种复杂关系后，打包的概念就非常好理解了。</a:t>
            </a:r>
            <a:endParaRPr lang="zh-CN" altLang="en-US" sz="1600" dirty="0"/>
          </a:p>
          <a:p>
            <a:pPr lvl="1"/>
            <a:r>
              <a:rPr lang="zh-CN" altLang="en-US" sz="1600" dirty="0"/>
              <a:t>就是将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中的各种资源模块进行打包合并成一个或多个包</a:t>
            </a:r>
            <a:r>
              <a:rPr lang="en-US" altLang="zh-CN" sz="1600" dirty="0"/>
              <a:t>(Bundle)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pPr lvl="1"/>
            <a:r>
              <a:rPr lang="zh-CN" altLang="en-US" sz="1600" dirty="0"/>
              <a:t>并且在打包的过程中，还可以对资源进行处理，比如压缩图片，将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，将</a:t>
            </a:r>
            <a:r>
              <a:rPr lang="en-US" altLang="zh-CN" sz="1600" dirty="0"/>
              <a:t>ES6</a:t>
            </a:r>
            <a:r>
              <a:rPr lang="zh-CN" altLang="en-US" sz="1600" dirty="0"/>
              <a:t>语法转成</a:t>
            </a:r>
            <a:r>
              <a:rPr lang="en-US" altLang="zh-CN" sz="1600" dirty="0"/>
              <a:t>ES5</a:t>
            </a:r>
            <a:r>
              <a:rPr lang="zh-CN" altLang="en-US" sz="1600" dirty="0"/>
              <a:t>语法，将</a:t>
            </a:r>
            <a:r>
              <a:rPr lang="en-US" altLang="zh-CN" sz="1600" dirty="0"/>
              <a:t>TypeScript</a:t>
            </a:r>
            <a:r>
              <a:rPr lang="zh-CN" altLang="en-US" sz="1600" dirty="0"/>
              <a:t>转成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等等操作。</a:t>
            </a:r>
            <a:endParaRPr lang="zh-CN" altLang="en-US" sz="1600" dirty="0"/>
          </a:p>
          <a:p>
            <a:pPr lvl="1"/>
            <a:r>
              <a:rPr lang="zh-CN" altLang="en-US" sz="1600" dirty="0"/>
              <a:t>但是打包的操作似乎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也可以帮助我们完成，它们有什么不同呢？</a:t>
            </a:r>
            <a:endParaRPr lang="zh-CN" altLang="en-US" sz="1600" dirty="0"/>
          </a:p>
          <a:p>
            <a:endParaRPr kumimoji="1" lang="zh-CN" altLang="en-US" sz="16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grunt/gulp</a:t>
            </a:r>
            <a:r>
              <a:rPr lang="zh-CN" altLang="en-US" dirty="0"/>
              <a:t>的对比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9" y="805706"/>
            <a:ext cx="10554614" cy="598098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  <a:endParaRPr lang="en-US" altLang="zh-CN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  <a:endParaRPr lang="zh-CN" altLang="en-US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  <a:endParaRPr lang="zh-CN" altLang="en-US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  <a:endParaRPr lang="zh-CN" altLang="en-US" sz="1600" dirty="0"/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  <a:endParaRPr lang="en-US" altLang="zh-CN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  <a:endParaRPr lang="zh-CN" altLang="en-US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  <a:endParaRPr lang="zh-CN" altLang="en-US" sz="1600" dirty="0"/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  <a:endParaRPr lang="zh-CN" altLang="en-US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  <a:endParaRPr lang="zh-CN" altLang="en-US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  <a:endParaRPr lang="zh-CN" altLang="en-US" sz="1600" dirty="0"/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  <a:endParaRPr lang="zh-CN" altLang="en-US" sz="1600" dirty="0"/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  <a:endParaRPr lang="zh-CN" altLang="en-US" sz="1600" dirty="0"/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  <a:endParaRPr lang="zh-CN" altLang="en-US" sz="1600" dirty="0"/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  <a:endParaRPr lang="zh-CN" altLang="en-US" sz="1600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382" y="1886577"/>
            <a:ext cx="3978031" cy="2263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9" y="805706"/>
            <a:ext cx="10554614" cy="5980988"/>
          </a:xfrm>
        </p:spPr>
        <p:txBody>
          <a:bodyPr/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首先需要安装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自带了软件包管理工具</a:t>
            </a:r>
            <a:r>
              <a:rPr kumimoji="1" lang="en-US" altLang="zh-CN" dirty="0" err="1"/>
              <a:t>npm</a:t>
            </a:r>
            <a:endParaRPr kumimoji="1" lang="en-US" altLang="zh-CN" dirty="0"/>
          </a:p>
          <a:p>
            <a:r>
              <a:rPr kumimoji="1" lang="zh-CN" altLang="en-US" dirty="0"/>
              <a:t>查看自己的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版本：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node-v</a:t>
            </a:r>
            <a:endParaRPr kumimoji="1" lang="zh-CN" altLang="en-US" dirty="0"/>
          </a:p>
          <a:p>
            <a:r>
              <a:rPr kumimoji="1" lang="zh-CN" altLang="en-US" dirty="0"/>
              <a:t>全局安装</a:t>
            </a:r>
            <a:r>
              <a:rPr kumimoji="1" lang="en-US" altLang="zh-CN" dirty="0"/>
              <a:t>webpack(</a:t>
            </a:r>
            <a:r>
              <a:rPr kumimoji="1" lang="zh-CN" altLang="en-US" dirty="0"/>
              <a:t>这里我先指定版本号</a:t>
            </a:r>
            <a:r>
              <a:rPr kumimoji="1" lang="en-US" altLang="zh-CN" dirty="0"/>
              <a:t>3.6.0/4.0</a:t>
            </a:r>
            <a:r>
              <a:rPr kumimoji="1" lang="zh-CN" altLang="en-US" dirty="0"/>
              <a:t>都可以，因为</a:t>
            </a:r>
            <a:r>
              <a:rPr kumimoji="1" lang="en-US" altLang="zh-CN" dirty="0" err="1"/>
              <a:t>vue</a:t>
            </a:r>
            <a:r>
              <a:rPr kumimoji="1" lang="en-US" altLang="zh-CN" dirty="0"/>
              <a:t> cli2</a:t>
            </a:r>
            <a:r>
              <a:rPr kumimoji="1" lang="zh-CN" altLang="en-US" dirty="0"/>
              <a:t>依赖该版本</a:t>
            </a:r>
            <a:r>
              <a:rPr kumimoji="1" lang="en-US" altLang="zh-CN" dirty="0"/>
              <a:t>)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npm</a:t>
            </a:r>
            <a:r>
              <a:rPr kumimoji="1" lang="en-US" altLang="zh-CN" dirty="0"/>
              <a:t> install webpack -g</a:t>
            </a:r>
            <a:endParaRPr kumimoji="1" lang="en-US" altLang="zh-CN" dirty="0"/>
          </a:p>
          <a:p>
            <a:r>
              <a:rPr kumimoji="1" lang="zh-CN" altLang="en-US" dirty="0"/>
              <a:t>局部安装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（后续才需要）</a:t>
            </a:r>
            <a:endParaRPr kumimoji="1" lang="zh-CN" altLang="en-US" dirty="0"/>
          </a:p>
          <a:p>
            <a:r>
              <a:rPr kumimoji="1" lang="en-US" altLang="zh-CN" dirty="0"/>
              <a:t>--save-dev`</a:t>
            </a:r>
            <a:r>
              <a:rPr kumimoji="1" lang="zh-CN" altLang="en-US" dirty="0"/>
              <a:t>是开发时依赖，项目打包后不需要继续使用的。</a:t>
            </a:r>
            <a:endParaRPr kumimoji="1" lang="zh-CN" altLang="en-US" dirty="0"/>
          </a:p>
          <a:p>
            <a:pPr lvl="1"/>
            <a:r>
              <a:rPr kumimoji="1" lang="en-US" altLang="zh-CN" dirty="0" err="1"/>
              <a:t>npm</a:t>
            </a:r>
            <a:r>
              <a:rPr kumimoji="1" lang="en-US" altLang="zh-CN" dirty="0"/>
              <a:t> install webpack -D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为什么全局安装后，还需要局部安装呢？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在终端直接执行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命令，使用的全局安装的</a:t>
            </a:r>
            <a:r>
              <a:rPr kumimoji="1" lang="en-US" altLang="zh-CN" dirty="0"/>
              <a:t>webpack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当在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中定义了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时，其中包含了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命令，那么使用的是局部</a:t>
            </a:r>
            <a:r>
              <a:rPr kumimoji="1" lang="en-US" altLang="zh-CN" dirty="0"/>
              <a:t>webpack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8" y="805706"/>
            <a:ext cx="7916718" cy="5980988"/>
          </a:xfrm>
        </p:spPr>
        <p:txBody>
          <a:bodyPr/>
          <a:lstStyle/>
          <a:p>
            <a:r>
              <a:rPr lang="zh-CN" altLang="en-US" dirty="0"/>
              <a:t>我们创建如下文件和文件夹：</a:t>
            </a:r>
            <a:endParaRPr lang="en-US" altLang="zh-CN" b="1" dirty="0"/>
          </a:p>
          <a:p>
            <a:r>
              <a:rPr lang="zh-CN" altLang="en-US" b="1" dirty="0"/>
              <a:t>文件和文件夹解析：</a:t>
            </a:r>
            <a:endParaRPr lang="zh-CN" altLang="en-US" b="1" dirty="0"/>
          </a:p>
          <a:p>
            <a:pPr lvl="1"/>
            <a:r>
              <a:rPr lang="en-US" altLang="zh-CN" dirty="0" err="1"/>
              <a:t>dist</a:t>
            </a:r>
            <a:r>
              <a:rPr lang="zh-CN" altLang="en-US" dirty="0"/>
              <a:t>文件夹：用于存放之后打包的文件</a:t>
            </a:r>
            <a:endParaRPr lang="zh-CN" altLang="en-US" dirty="0"/>
          </a:p>
          <a:p>
            <a:pPr lvl="1"/>
            <a:r>
              <a:rPr lang="en-US" altLang="zh-CN" dirty="0" err="1"/>
              <a:t>src</a:t>
            </a:r>
            <a:r>
              <a:rPr lang="zh-CN" altLang="en-US" dirty="0"/>
              <a:t>文件夹：用于存放我们写的源文件</a:t>
            </a:r>
            <a:endParaRPr lang="zh-CN" altLang="en-US" dirty="0"/>
          </a:p>
          <a:p>
            <a:pPr lvl="2"/>
            <a:r>
              <a:rPr lang="en-US" altLang="zh-CN" dirty="0"/>
              <a:t>main.js</a:t>
            </a:r>
            <a:r>
              <a:rPr lang="zh-CN" altLang="en-US" dirty="0"/>
              <a:t>：项目的入口文件。具体内容查看下面详情。</a:t>
            </a:r>
            <a:endParaRPr lang="zh-CN" altLang="en-US" dirty="0"/>
          </a:p>
          <a:p>
            <a:pPr lvl="2"/>
            <a:r>
              <a:rPr lang="en-US" altLang="zh-CN" dirty="0"/>
              <a:t>mathUtils.js</a:t>
            </a:r>
            <a:r>
              <a:rPr lang="zh-CN" altLang="en-US" dirty="0"/>
              <a:t>：定义了一些数学工具函数，可以在其他地方引用，并且使用。具体内容查看下面的详情。</a:t>
            </a:r>
            <a:endParaRPr lang="zh-CN" altLang="en-US" dirty="0"/>
          </a:p>
          <a:p>
            <a:pPr lvl="1"/>
            <a:r>
              <a:rPr lang="en-US" altLang="zh-CN" dirty="0"/>
              <a:t>index.html</a:t>
            </a:r>
            <a:r>
              <a:rPr lang="zh-CN" altLang="en-US" dirty="0"/>
              <a:t>：浏览器打开展示的首页</a:t>
            </a:r>
            <a:r>
              <a:rPr lang="en-US" altLang="zh-CN" dirty="0"/>
              <a:t>html</a:t>
            </a:r>
            <a:endParaRPr lang="en-US" altLang="zh-CN" dirty="0"/>
          </a:p>
          <a:p>
            <a:pPr lvl="1"/>
            <a:r>
              <a:rPr lang="en-US" altLang="zh-CN" dirty="0" err="1"/>
              <a:t>package.json</a:t>
            </a:r>
            <a:r>
              <a:rPr lang="zh-CN" altLang="en-US" dirty="0"/>
              <a:t>：通过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en-US" dirty="0"/>
              <a:t>生成的，</a:t>
            </a:r>
            <a:r>
              <a:rPr lang="en-US" altLang="zh-CN" dirty="0" err="1"/>
              <a:t>npm</a:t>
            </a:r>
            <a:r>
              <a:rPr lang="zh-CN" altLang="en-US" dirty="0"/>
              <a:t>包管理的文件（暂时没有用上，后面才会用上）</a:t>
            </a:r>
            <a:endParaRPr lang="zh-CN" altLang="en-US" dirty="0"/>
          </a:p>
          <a:p>
            <a:r>
              <a:rPr lang="nb-NO" altLang="zh-CN" dirty="0"/>
              <a:t>mathUtils.js</a:t>
            </a:r>
            <a:r>
              <a:rPr lang="zh-CN" altLang="nb-NO" dirty="0"/>
              <a:t>文件中的代码：</a:t>
            </a:r>
            <a:endParaRPr lang="en-US" altLang="zh-CN" b="1" dirty="0"/>
          </a:p>
          <a:p>
            <a:r>
              <a:rPr lang="en-US" altLang="zh-CN" dirty="0"/>
              <a:t>main.js</a:t>
            </a:r>
            <a:r>
              <a:rPr lang="zh-CN" altLang="en-US" dirty="0"/>
              <a:t>文件中的代码：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184" y="2659365"/>
            <a:ext cx="2881975" cy="2273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184" y="4932178"/>
            <a:ext cx="3421237" cy="11713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4" y="991245"/>
            <a:ext cx="3976816" cy="1687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js</a:t>
            </a:r>
            <a:r>
              <a:rPr kumimoji="1" lang="zh-CN" altLang="en-US" dirty="0"/>
              <a:t>文件的打包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现在的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文件中使用了模块化的方式进行开发，他们可以直接使用吗？不可以。</a:t>
            </a:r>
            <a:endParaRPr lang="zh-CN" altLang="en-US" sz="1600" dirty="0"/>
          </a:p>
          <a:p>
            <a:pPr lvl="1"/>
            <a:r>
              <a:rPr lang="zh-CN" altLang="en-US" sz="1600" dirty="0"/>
              <a:t>因为如果直接在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引入这两个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文件，浏览器并不识别其中的模块化代码。</a:t>
            </a:r>
            <a:endParaRPr lang="zh-CN" altLang="en-US" sz="1600" dirty="0"/>
          </a:p>
          <a:p>
            <a:pPr lvl="1"/>
            <a:r>
              <a:rPr lang="zh-CN" altLang="en-US" sz="1600" dirty="0"/>
              <a:t>另外，在真实项目中当有许多这样的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文件时，我们一个个引用非常麻烦，并且后期非常不方便对它们进行管理。</a:t>
            </a:r>
            <a:endParaRPr lang="zh-CN" altLang="en-US" sz="1600" dirty="0"/>
          </a:p>
          <a:p>
            <a:r>
              <a:rPr lang="zh-CN" altLang="en-US" sz="1600" dirty="0"/>
              <a:t>我们应该怎么做呢？使用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工具，对多个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文件进行打包。</a:t>
            </a:r>
            <a:endParaRPr lang="zh-CN" altLang="en-US" sz="1600" dirty="0"/>
          </a:p>
          <a:p>
            <a:pPr lvl="1"/>
            <a:r>
              <a:rPr lang="zh-CN" altLang="en-US" sz="1600" dirty="0"/>
              <a:t>我们知道，</a:t>
            </a:r>
            <a:r>
              <a:rPr lang="en-US" altLang="zh-CN" sz="1600" dirty="0"/>
              <a:t>webpack</a:t>
            </a:r>
            <a:r>
              <a:rPr lang="zh-CN" altLang="en-US" sz="1600" dirty="0"/>
              <a:t>就是一个模块化的打包工具，所以它支持我们代码中写模块化，可以对模块化的代码进行处理。（如何处理的，待会儿在原理中，我会讲解）</a:t>
            </a:r>
            <a:endParaRPr lang="zh-CN" altLang="en-US" sz="1600" dirty="0"/>
          </a:p>
          <a:p>
            <a:pPr lvl="1"/>
            <a:r>
              <a:rPr lang="zh-CN" altLang="en-US" sz="1600" dirty="0"/>
              <a:t>另外，如果在处理完所有模块之间的关系后，将多个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打包到一个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文件中，引入时就变得非常方便了。</a:t>
            </a:r>
            <a:endParaRPr lang="zh-CN" altLang="en-US" sz="1600" dirty="0"/>
          </a:p>
          <a:p>
            <a:r>
              <a:rPr lang="en-US" altLang="zh-CN" sz="1600" dirty="0"/>
              <a:t>OK</a:t>
            </a:r>
            <a:r>
              <a:rPr lang="zh-CN" altLang="en-US" sz="1600" dirty="0"/>
              <a:t>，如何打包呢？使用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的指令即可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lang="en-US" altLang="zh-CN" sz="16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17" y="3429000"/>
            <a:ext cx="3632200" cy="39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7" y="4177207"/>
            <a:ext cx="6664848" cy="1540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使用打包后的文件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打包后会在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文件下，生成一个</a:t>
            </a:r>
            <a:r>
              <a:rPr lang="en-US" altLang="zh-CN" sz="1600" dirty="0"/>
              <a:t>bundle.js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lvl="1"/>
            <a:r>
              <a:rPr lang="zh-CN" altLang="en-US" sz="1600" dirty="0"/>
              <a:t>文件内容有些复杂，这里暂时先不看，后续再进行分析。</a:t>
            </a:r>
            <a:endParaRPr lang="zh-CN" altLang="en-US" sz="1600" dirty="0"/>
          </a:p>
          <a:p>
            <a:pPr lvl="1"/>
            <a:r>
              <a:rPr lang="en-US" altLang="zh-CN" sz="1600" dirty="0"/>
              <a:t>bundle.js</a:t>
            </a:r>
            <a:r>
              <a:rPr lang="zh-CN" altLang="en-US" sz="1600" dirty="0"/>
              <a:t>文件，是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处理了项目直接文件依赖后生成的一个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文件，我们只需要将这个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文件在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中引入即可</a:t>
            </a:r>
            <a:endParaRPr kumimoji="1" lang="zh-CN" altLang="en-US" sz="1600" dirty="0"/>
          </a:p>
          <a:p>
            <a:endParaRPr kumimoji="1"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240" y="2499063"/>
            <a:ext cx="7296966" cy="3129901"/>
          </a:xfrm>
          <a:prstGeom prst="rect">
            <a:avLst/>
          </a:prstGeom>
        </p:spPr>
      </p:pic>
      <p:pic>
        <p:nvPicPr>
          <p:cNvPr id="10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8341</Words>
  <Application>WPS 演示</Application>
  <PresentationFormat>宽屏</PresentationFormat>
  <Paragraphs>433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等线</vt:lpstr>
      <vt:lpstr>Arial Unicode MS</vt:lpstr>
      <vt:lpstr>Calibri</vt:lpstr>
      <vt:lpstr>Office 主题​​</vt:lpstr>
      <vt:lpstr>webpack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1</cp:lastModifiedBy>
  <cp:revision>378</cp:revision>
  <dcterms:created xsi:type="dcterms:W3CDTF">2019-05-31T06:03:00Z</dcterms:created>
  <dcterms:modified xsi:type="dcterms:W3CDTF">2019-06-06T09:09:28Z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